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handoutMasterIdLst>
    <p:handoutMasterId r:id="rId36"/>
  </p:handoutMasterIdLst>
  <p:sldIdLst>
    <p:sldId id="366" r:id="rId2"/>
    <p:sldId id="367" r:id="rId3"/>
    <p:sldId id="337" r:id="rId4"/>
    <p:sldId id="368" r:id="rId5"/>
    <p:sldId id="335" r:id="rId6"/>
    <p:sldId id="355" r:id="rId7"/>
    <p:sldId id="336" r:id="rId8"/>
    <p:sldId id="356" r:id="rId9"/>
    <p:sldId id="365" r:id="rId10"/>
    <p:sldId id="342" r:id="rId11"/>
    <p:sldId id="327" r:id="rId12"/>
    <p:sldId id="325" r:id="rId13"/>
    <p:sldId id="378" r:id="rId14"/>
    <p:sldId id="358" r:id="rId15"/>
    <p:sldId id="372" r:id="rId16"/>
    <p:sldId id="374" r:id="rId17"/>
    <p:sldId id="345" r:id="rId18"/>
    <p:sldId id="364" r:id="rId19"/>
    <p:sldId id="361" r:id="rId20"/>
    <p:sldId id="375" r:id="rId21"/>
    <p:sldId id="371" r:id="rId22"/>
    <p:sldId id="377" r:id="rId23"/>
    <p:sldId id="343" r:id="rId24"/>
    <p:sldId id="360" r:id="rId25"/>
    <p:sldId id="373" r:id="rId26"/>
    <p:sldId id="351" r:id="rId27"/>
    <p:sldId id="352" r:id="rId28"/>
    <p:sldId id="359" r:id="rId29"/>
    <p:sldId id="362" r:id="rId30"/>
    <p:sldId id="350" r:id="rId31"/>
    <p:sldId id="369" r:id="rId32"/>
    <p:sldId id="370" r:id="rId33"/>
    <p:sldId id="313" r:id="rId34"/>
  </p:sldIdLst>
  <p:sldSz cx="12192000" cy="6858000"/>
  <p:notesSz cx="6888163" cy="9623425"/>
  <p:defaultTextStyle>
    <a:defPPr>
      <a:defRPr lang="de-DE"/>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457200" algn="l" rtl="0" eaLnBrk="0" fontAlgn="base" hangingPunct="0">
      <a:spcBef>
        <a:spcPct val="0"/>
      </a:spcBef>
      <a:spcAft>
        <a:spcPct val="0"/>
      </a:spcAft>
      <a:defRPr sz="2800" kern="1200">
        <a:solidFill>
          <a:schemeClr val="tx1"/>
        </a:solidFill>
        <a:latin typeface="Arial" charset="0"/>
        <a:ea typeface="+mn-ea"/>
        <a:cs typeface="+mn-cs"/>
      </a:defRPr>
    </a:lvl2pPr>
    <a:lvl3pPr marL="914400" algn="l" rtl="0" eaLnBrk="0" fontAlgn="base" hangingPunct="0">
      <a:spcBef>
        <a:spcPct val="0"/>
      </a:spcBef>
      <a:spcAft>
        <a:spcPct val="0"/>
      </a:spcAft>
      <a:defRPr sz="2800" kern="1200">
        <a:solidFill>
          <a:schemeClr val="tx1"/>
        </a:solidFill>
        <a:latin typeface="Arial" charset="0"/>
        <a:ea typeface="+mn-ea"/>
        <a:cs typeface="+mn-cs"/>
      </a:defRPr>
    </a:lvl3pPr>
    <a:lvl4pPr marL="1371600" algn="l" rtl="0" eaLnBrk="0" fontAlgn="base" hangingPunct="0">
      <a:spcBef>
        <a:spcPct val="0"/>
      </a:spcBef>
      <a:spcAft>
        <a:spcPct val="0"/>
      </a:spcAft>
      <a:defRPr sz="2800" kern="1200">
        <a:solidFill>
          <a:schemeClr val="tx1"/>
        </a:solidFill>
        <a:latin typeface="Arial" charset="0"/>
        <a:ea typeface="+mn-ea"/>
        <a:cs typeface="+mn-cs"/>
      </a:defRPr>
    </a:lvl4pPr>
    <a:lvl5pPr marL="1828800" algn="l" rtl="0" eaLnBrk="0" fontAlgn="base" hangingPunct="0">
      <a:spcBef>
        <a:spcPct val="0"/>
      </a:spcBef>
      <a:spcAft>
        <a:spcPct val="0"/>
      </a:spcAft>
      <a:defRPr sz="2800" kern="1200">
        <a:solidFill>
          <a:schemeClr val="tx1"/>
        </a:solidFill>
        <a:latin typeface="Arial" charset="0"/>
        <a:ea typeface="+mn-ea"/>
        <a:cs typeface="+mn-cs"/>
      </a:defRPr>
    </a:lvl5pPr>
    <a:lvl6pPr marL="2286000" algn="l" defTabSz="457200" rtl="0" eaLnBrk="1" latinLnBrk="0" hangingPunct="1">
      <a:defRPr sz="2800" kern="1200">
        <a:solidFill>
          <a:schemeClr val="tx1"/>
        </a:solidFill>
        <a:latin typeface="Arial" charset="0"/>
        <a:ea typeface="+mn-ea"/>
        <a:cs typeface="+mn-cs"/>
      </a:defRPr>
    </a:lvl6pPr>
    <a:lvl7pPr marL="2743200" algn="l" defTabSz="457200" rtl="0" eaLnBrk="1" latinLnBrk="0" hangingPunct="1">
      <a:defRPr sz="2800" kern="1200">
        <a:solidFill>
          <a:schemeClr val="tx1"/>
        </a:solidFill>
        <a:latin typeface="Arial" charset="0"/>
        <a:ea typeface="+mn-ea"/>
        <a:cs typeface="+mn-cs"/>
      </a:defRPr>
    </a:lvl7pPr>
    <a:lvl8pPr marL="3200400" algn="l" defTabSz="457200" rtl="0" eaLnBrk="1" latinLnBrk="0" hangingPunct="1">
      <a:defRPr sz="2800" kern="1200">
        <a:solidFill>
          <a:schemeClr val="tx1"/>
        </a:solidFill>
        <a:latin typeface="Arial" charset="0"/>
        <a:ea typeface="+mn-ea"/>
        <a:cs typeface="+mn-cs"/>
      </a:defRPr>
    </a:lvl8pPr>
    <a:lvl9pPr marL="3657600" algn="l" defTabSz="4572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B0F0"/>
    <a:srgbClr val="004F6B"/>
    <a:srgbClr val="FF0000"/>
    <a:srgbClr val="9E9E9E"/>
    <a:srgbClr val="D0D0D0"/>
    <a:srgbClr val="0070C0"/>
    <a:srgbClr val="F195F1"/>
    <a:srgbClr val="FF9EFF"/>
    <a:srgbClr val="B9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83121" autoAdjust="0"/>
  </p:normalViewPr>
  <p:slideViewPr>
    <p:cSldViewPr showGuides="1">
      <p:cViewPr varScale="1">
        <p:scale>
          <a:sx n="99" d="100"/>
          <a:sy n="99" d="100"/>
        </p:scale>
        <p:origin x="306" y="210"/>
      </p:cViewPr>
      <p:guideLst>
        <p:guide orient="horz" pos="2024"/>
        <p:guide/>
      </p:guideLst>
    </p:cSldViewPr>
  </p:slideViewPr>
  <p:outlineViewPr>
    <p:cViewPr>
      <p:scale>
        <a:sx n="75" d="100"/>
        <a:sy n="75" d="100"/>
      </p:scale>
      <p:origin x="0" y="-31914"/>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1" d="100"/>
          <a:sy n="81"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117DA-CEE7-4534-BD1C-8BE043D8FD10}"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de-DE"/>
        </a:p>
      </dgm:t>
    </dgm:pt>
    <dgm:pt modelId="{43EFE80E-5D79-4008-8E9A-227B796F4BA6}">
      <dgm:prSet phldrT="[Text]" custT="1"/>
      <dgm:spPr/>
      <dgm:t>
        <a:bodyPr/>
        <a:lstStyle/>
        <a:p>
          <a:r>
            <a:rPr lang="de-DE" sz="1600" dirty="0"/>
            <a:t>Relationen definieren </a:t>
          </a:r>
          <a:br>
            <a:rPr lang="de-DE" sz="1400" dirty="0"/>
          </a:br>
          <a:r>
            <a:rPr lang="de-DE" sz="1200" i="1" dirty="0"/>
            <a:t>(</a:t>
          </a:r>
          <a:r>
            <a:rPr lang="de-DE" sz="1200" i="1" dirty="0" err="1"/>
            <a:t>isA</a:t>
          </a:r>
          <a:r>
            <a:rPr lang="de-DE" sz="1200" i="1" dirty="0"/>
            <a:t>, </a:t>
          </a:r>
          <a:r>
            <a:rPr lang="de-DE" sz="1200" i="1" dirty="0" err="1"/>
            <a:t>hasA</a:t>
          </a:r>
          <a:r>
            <a:rPr lang="de-DE" sz="1200" i="1" dirty="0"/>
            <a:t>, </a:t>
          </a:r>
          <a:r>
            <a:rPr lang="de-DE" sz="1200" i="1" dirty="0" err="1"/>
            <a:t>hasEffect</a:t>
          </a:r>
          <a:r>
            <a:rPr lang="de-DE" sz="1200" i="1" dirty="0"/>
            <a:t>, </a:t>
          </a:r>
          <a:r>
            <a:rPr lang="de-DE" sz="1200" i="1" dirty="0" err="1"/>
            <a:t>requires</a:t>
          </a:r>
          <a:r>
            <a:rPr lang="de-DE" sz="1200" i="1" dirty="0"/>
            <a:t>…)</a:t>
          </a:r>
          <a:endParaRPr lang="de-DE" sz="1400" i="1" dirty="0"/>
        </a:p>
      </dgm:t>
    </dgm:pt>
    <dgm:pt modelId="{18D4292A-33E9-49BB-9D71-22D996A88036}" type="parTrans" cxnId="{421B0297-23A7-417B-A104-8F5824A196F3}">
      <dgm:prSet/>
      <dgm:spPr/>
      <dgm:t>
        <a:bodyPr/>
        <a:lstStyle/>
        <a:p>
          <a:endParaRPr lang="de-DE"/>
        </a:p>
      </dgm:t>
    </dgm:pt>
    <dgm:pt modelId="{DFB51262-E308-4079-A385-3D05C3EB9A84}" type="sibTrans" cxnId="{421B0297-23A7-417B-A104-8F5824A196F3}">
      <dgm:prSet/>
      <dgm:spPr/>
      <dgm:t>
        <a:bodyPr/>
        <a:lstStyle/>
        <a:p>
          <a:endParaRPr lang="de-DE"/>
        </a:p>
      </dgm:t>
    </dgm:pt>
    <dgm:pt modelId="{A1F3FC78-83AB-4EA9-BC29-EA30F58B46FC}">
      <dgm:prSet phldrT="[Text]" custT="1"/>
      <dgm:spPr/>
      <dgm:t>
        <a:bodyPr/>
        <a:lstStyle/>
        <a:p>
          <a:r>
            <a:rPr lang="de-DE" sz="1600" dirty="0" err="1"/>
            <a:t>Beispieltupel</a:t>
          </a:r>
          <a:r>
            <a:rPr lang="de-DE" sz="1600" dirty="0"/>
            <a:t> </a:t>
          </a:r>
          <a:br>
            <a:rPr lang="de-DE" sz="1600" dirty="0"/>
          </a:br>
          <a:r>
            <a:rPr lang="de-DE" sz="1600" dirty="0"/>
            <a:t>kreieren</a:t>
          </a:r>
        </a:p>
      </dgm:t>
    </dgm:pt>
    <dgm:pt modelId="{BF83E8E7-B3C8-4125-B4AC-E823B262748A}" type="parTrans" cxnId="{2F90DF53-57EA-428C-94BE-8FF9B8C107D6}">
      <dgm:prSet/>
      <dgm:spPr/>
      <dgm:t>
        <a:bodyPr/>
        <a:lstStyle/>
        <a:p>
          <a:endParaRPr lang="de-DE"/>
        </a:p>
      </dgm:t>
    </dgm:pt>
    <dgm:pt modelId="{7B7C4176-0E75-4960-8024-A8C7C1F47A70}" type="sibTrans" cxnId="{2F90DF53-57EA-428C-94BE-8FF9B8C107D6}">
      <dgm:prSet/>
      <dgm:spPr/>
      <dgm:t>
        <a:bodyPr/>
        <a:lstStyle/>
        <a:p>
          <a:endParaRPr lang="de-DE"/>
        </a:p>
      </dgm:t>
    </dgm:pt>
    <dgm:pt modelId="{689CDB22-257C-4360-8CF3-D30697852B50}">
      <dgm:prSet phldrT="[Text]" custT="1"/>
      <dgm:spPr/>
      <dgm:t>
        <a:bodyPr/>
        <a:lstStyle/>
        <a:p>
          <a:r>
            <a:rPr lang="de-DE" sz="1600" dirty="0" err="1"/>
            <a:t>Natürlichsprachige</a:t>
          </a:r>
          <a:r>
            <a:rPr lang="de-DE" sz="1600" dirty="0"/>
            <a:t> Repräsentation</a:t>
          </a:r>
        </a:p>
      </dgm:t>
    </dgm:pt>
    <dgm:pt modelId="{F06644A3-5E2A-4419-B846-1F904314AC9F}" type="parTrans" cxnId="{DDD362A5-C738-4828-A2AB-53C143E26899}">
      <dgm:prSet/>
      <dgm:spPr/>
      <dgm:t>
        <a:bodyPr/>
        <a:lstStyle/>
        <a:p>
          <a:endParaRPr lang="de-DE"/>
        </a:p>
      </dgm:t>
    </dgm:pt>
    <dgm:pt modelId="{7F555EDB-7F0B-49F3-A925-833E0A42DD9B}" type="sibTrans" cxnId="{DDD362A5-C738-4828-A2AB-53C143E26899}">
      <dgm:prSet/>
      <dgm:spPr/>
      <dgm:t>
        <a:bodyPr/>
        <a:lstStyle/>
        <a:p>
          <a:endParaRPr lang="de-DE"/>
        </a:p>
      </dgm:t>
    </dgm:pt>
    <dgm:pt modelId="{E2FE51CB-CC77-42AA-A05C-E9D26C3D40E9}" type="pres">
      <dgm:prSet presAssocID="{10A117DA-CEE7-4534-BD1C-8BE043D8FD10}" presName="Name0" presStyleCnt="0">
        <dgm:presLayoutVars>
          <dgm:dir/>
          <dgm:animLvl val="lvl"/>
          <dgm:resizeHandles val="exact"/>
        </dgm:presLayoutVars>
      </dgm:prSet>
      <dgm:spPr/>
    </dgm:pt>
    <dgm:pt modelId="{564C5239-5F49-40D3-B1EC-F533BC12B851}" type="pres">
      <dgm:prSet presAssocID="{43EFE80E-5D79-4008-8E9A-227B796F4BA6}" presName="parTxOnly" presStyleLbl="node1" presStyleIdx="0" presStyleCnt="3">
        <dgm:presLayoutVars>
          <dgm:chMax val="0"/>
          <dgm:chPref val="0"/>
          <dgm:bulletEnabled val="1"/>
        </dgm:presLayoutVars>
      </dgm:prSet>
      <dgm:spPr/>
    </dgm:pt>
    <dgm:pt modelId="{D336119D-5AE3-4C08-A454-8599C91C35FC}" type="pres">
      <dgm:prSet presAssocID="{DFB51262-E308-4079-A385-3D05C3EB9A84}" presName="parTxOnlySpace" presStyleCnt="0"/>
      <dgm:spPr/>
    </dgm:pt>
    <dgm:pt modelId="{6A27B704-C617-4043-9FF0-7D2F6E44712F}" type="pres">
      <dgm:prSet presAssocID="{A1F3FC78-83AB-4EA9-BC29-EA30F58B46FC}" presName="parTxOnly" presStyleLbl="node1" presStyleIdx="1" presStyleCnt="3">
        <dgm:presLayoutVars>
          <dgm:chMax val="0"/>
          <dgm:chPref val="0"/>
          <dgm:bulletEnabled val="1"/>
        </dgm:presLayoutVars>
      </dgm:prSet>
      <dgm:spPr/>
    </dgm:pt>
    <dgm:pt modelId="{1BE53A9E-A5BA-44EB-B7EB-DB69ECBD0985}" type="pres">
      <dgm:prSet presAssocID="{7B7C4176-0E75-4960-8024-A8C7C1F47A70}" presName="parTxOnlySpace" presStyleCnt="0"/>
      <dgm:spPr/>
    </dgm:pt>
    <dgm:pt modelId="{4175EEF6-635C-4DC4-B246-E0353B43143C}" type="pres">
      <dgm:prSet presAssocID="{689CDB22-257C-4360-8CF3-D30697852B50}" presName="parTxOnly" presStyleLbl="node1" presStyleIdx="2" presStyleCnt="3">
        <dgm:presLayoutVars>
          <dgm:chMax val="0"/>
          <dgm:chPref val="0"/>
          <dgm:bulletEnabled val="1"/>
        </dgm:presLayoutVars>
      </dgm:prSet>
      <dgm:spPr/>
    </dgm:pt>
  </dgm:ptLst>
  <dgm:cxnLst>
    <dgm:cxn modelId="{8883E30A-E6E5-42A8-A36E-D9AF592A0747}" type="presOf" srcId="{A1F3FC78-83AB-4EA9-BC29-EA30F58B46FC}" destId="{6A27B704-C617-4043-9FF0-7D2F6E44712F}" srcOrd="0" destOrd="0" presId="urn:microsoft.com/office/officeart/2005/8/layout/chevron1"/>
    <dgm:cxn modelId="{2F90DF53-57EA-428C-94BE-8FF9B8C107D6}" srcId="{10A117DA-CEE7-4534-BD1C-8BE043D8FD10}" destId="{A1F3FC78-83AB-4EA9-BC29-EA30F58B46FC}" srcOrd="1" destOrd="0" parTransId="{BF83E8E7-B3C8-4125-B4AC-E823B262748A}" sibTransId="{7B7C4176-0E75-4960-8024-A8C7C1F47A70}"/>
    <dgm:cxn modelId="{421B0297-23A7-417B-A104-8F5824A196F3}" srcId="{10A117DA-CEE7-4534-BD1C-8BE043D8FD10}" destId="{43EFE80E-5D79-4008-8E9A-227B796F4BA6}" srcOrd="0" destOrd="0" parTransId="{18D4292A-33E9-49BB-9D71-22D996A88036}" sibTransId="{DFB51262-E308-4079-A385-3D05C3EB9A84}"/>
    <dgm:cxn modelId="{DDD362A5-C738-4828-A2AB-53C143E26899}" srcId="{10A117DA-CEE7-4534-BD1C-8BE043D8FD10}" destId="{689CDB22-257C-4360-8CF3-D30697852B50}" srcOrd="2" destOrd="0" parTransId="{F06644A3-5E2A-4419-B846-1F904314AC9F}" sibTransId="{7F555EDB-7F0B-49F3-A925-833E0A42DD9B}"/>
    <dgm:cxn modelId="{92015CB1-EAD7-4C7E-AC66-833B3F62E9E4}" type="presOf" srcId="{10A117DA-CEE7-4534-BD1C-8BE043D8FD10}" destId="{E2FE51CB-CC77-42AA-A05C-E9D26C3D40E9}" srcOrd="0" destOrd="0" presId="urn:microsoft.com/office/officeart/2005/8/layout/chevron1"/>
    <dgm:cxn modelId="{BFC9FAC4-C8D7-471A-B614-9185E8F9B212}" type="presOf" srcId="{689CDB22-257C-4360-8CF3-D30697852B50}" destId="{4175EEF6-635C-4DC4-B246-E0353B43143C}" srcOrd="0" destOrd="0" presId="urn:microsoft.com/office/officeart/2005/8/layout/chevron1"/>
    <dgm:cxn modelId="{BD9454FE-6543-4CE1-8D86-0FC7D53705D9}" type="presOf" srcId="{43EFE80E-5D79-4008-8E9A-227B796F4BA6}" destId="{564C5239-5F49-40D3-B1EC-F533BC12B851}" srcOrd="0" destOrd="0" presId="urn:microsoft.com/office/officeart/2005/8/layout/chevron1"/>
    <dgm:cxn modelId="{623A1EE8-E9CB-422A-B5F0-CA50E32114DB}" type="presParOf" srcId="{E2FE51CB-CC77-42AA-A05C-E9D26C3D40E9}" destId="{564C5239-5F49-40D3-B1EC-F533BC12B851}" srcOrd="0" destOrd="0" presId="urn:microsoft.com/office/officeart/2005/8/layout/chevron1"/>
    <dgm:cxn modelId="{A622E728-811C-4A62-962C-3FDA7530C572}" type="presParOf" srcId="{E2FE51CB-CC77-42AA-A05C-E9D26C3D40E9}" destId="{D336119D-5AE3-4C08-A454-8599C91C35FC}" srcOrd="1" destOrd="0" presId="urn:microsoft.com/office/officeart/2005/8/layout/chevron1"/>
    <dgm:cxn modelId="{2D37F32F-3466-48E8-A7E6-2671B6D71C2D}" type="presParOf" srcId="{E2FE51CB-CC77-42AA-A05C-E9D26C3D40E9}" destId="{6A27B704-C617-4043-9FF0-7D2F6E44712F}" srcOrd="2" destOrd="0" presId="urn:microsoft.com/office/officeart/2005/8/layout/chevron1"/>
    <dgm:cxn modelId="{54D7FF08-9C8E-4167-816F-651C671E0743}" type="presParOf" srcId="{E2FE51CB-CC77-42AA-A05C-E9D26C3D40E9}" destId="{1BE53A9E-A5BA-44EB-B7EB-DB69ECBD0985}" srcOrd="3" destOrd="0" presId="urn:microsoft.com/office/officeart/2005/8/layout/chevron1"/>
    <dgm:cxn modelId="{BB641DE8-8D07-4EEE-9242-CE4691E8060C}" type="presParOf" srcId="{E2FE51CB-CC77-42AA-A05C-E9D26C3D40E9}" destId="{4175EEF6-635C-4DC4-B246-E0353B43143C}"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04F597-D09C-434C-9662-9199A0DA63C5}"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de-DE"/>
        </a:p>
      </dgm:t>
    </dgm:pt>
    <dgm:pt modelId="{94B5E99F-437E-46BB-B387-8C79D4070CAA}">
      <dgm:prSet phldrT="[Text]"/>
      <dgm:spPr/>
      <dgm:t>
        <a:bodyPr/>
        <a:lstStyle/>
        <a:p>
          <a:r>
            <a:rPr lang="de-DE" dirty="0"/>
            <a:t>1. </a:t>
          </a:r>
          <a:r>
            <a:rPr lang="de-DE" dirty="0" err="1"/>
            <a:t>Defining</a:t>
          </a:r>
          <a:r>
            <a:rPr lang="de-DE" dirty="0"/>
            <a:t> </a:t>
          </a:r>
          <a:r>
            <a:rPr lang="de-DE" dirty="0" err="1"/>
            <a:t>relations</a:t>
          </a:r>
          <a:r>
            <a:rPr lang="de-DE" dirty="0"/>
            <a:t> (</a:t>
          </a:r>
          <a:r>
            <a:rPr lang="de-DE" dirty="0" err="1"/>
            <a:t>isA</a:t>
          </a:r>
          <a:r>
            <a:rPr lang="de-DE" dirty="0"/>
            <a:t>, </a:t>
          </a:r>
          <a:r>
            <a:rPr lang="de-DE" dirty="0" err="1"/>
            <a:t>hasA</a:t>
          </a:r>
          <a:r>
            <a:rPr lang="de-DE" dirty="0"/>
            <a:t>, </a:t>
          </a:r>
          <a:r>
            <a:rPr lang="de-DE" dirty="0" err="1"/>
            <a:t>hasEffect</a:t>
          </a:r>
          <a:r>
            <a:rPr lang="de-DE" dirty="0"/>
            <a:t>…)</a:t>
          </a:r>
        </a:p>
      </dgm:t>
    </dgm:pt>
    <dgm:pt modelId="{2DFB1276-3BB4-4E8B-9867-C1B161D770BD}" type="parTrans" cxnId="{134EE95F-0183-4B34-92FF-1744FF575E94}">
      <dgm:prSet/>
      <dgm:spPr/>
      <dgm:t>
        <a:bodyPr/>
        <a:lstStyle/>
        <a:p>
          <a:endParaRPr lang="de-DE"/>
        </a:p>
      </dgm:t>
    </dgm:pt>
    <dgm:pt modelId="{593C5F7D-A33E-4A84-B12A-9D67AB169E22}" type="sibTrans" cxnId="{134EE95F-0183-4B34-92FF-1744FF575E94}">
      <dgm:prSet/>
      <dgm:spPr/>
      <dgm:t>
        <a:bodyPr/>
        <a:lstStyle/>
        <a:p>
          <a:endParaRPr lang="de-DE"/>
        </a:p>
      </dgm:t>
    </dgm:pt>
    <dgm:pt modelId="{DD64031C-FCC5-47C8-9E33-DBB1221C26FC}">
      <dgm:prSet phldrT="[Text]"/>
      <dgm:spPr/>
      <dgm:t>
        <a:bodyPr/>
        <a:lstStyle/>
        <a:p>
          <a:r>
            <a:rPr lang="de-DE" dirty="0"/>
            <a:t>2. </a:t>
          </a:r>
          <a:r>
            <a:rPr lang="de-DE" dirty="0" err="1"/>
            <a:t>Creating</a:t>
          </a:r>
          <a:r>
            <a:rPr lang="de-DE" dirty="0"/>
            <a:t> a </a:t>
          </a:r>
          <a:r>
            <a:rPr lang="de-DE" dirty="0" err="1"/>
            <a:t>small</a:t>
          </a:r>
          <a:br>
            <a:rPr lang="de-DE" dirty="0"/>
          </a:br>
          <a:r>
            <a:rPr lang="de-DE" dirty="0" err="1"/>
            <a:t>number</a:t>
          </a:r>
          <a:r>
            <a:rPr lang="de-DE" dirty="0"/>
            <a:t> </a:t>
          </a:r>
          <a:r>
            <a:rPr lang="de-DE" dirty="0" err="1"/>
            <a:t>of</a:t>
          </a:r>
          <a:r>
            <a:rPr lang="de-DE" dirty="0"/>
            <a:t> </a:t>
          </a:r>
          <a:r>
            <a:rPr lang="de-DE" dirty="0" err="1"/>
            <a:t>instances</a:t>
          </a:r>
          <a:endParaRPr lang="de-DE" dirty="0"/>
        </a:p>
      </dgm:t>
    </dgm:pt>
    <dgm:pt modelId="{4A8FA02C-0550-4BB7-9B9F-373675870150}" type="parTrans" cxnId="{2CD2DB71-C9EA-4571-8D24-17F23007F510}">
      <dgm:prSet/>
      <dgm:spPr/>
      <dgm:t>
        <a:bodyPr/>
        <a:lstStyle/>
        <a:p>
          <a:endParaRPr lang="de-DE"/>
        </a:p>
      </dgm:t>
    </dgm:pt>
    <dgm:pt modelId="{B551F214-DD7E-4078-AE0B-F742D49F8214}" type="sibTrans" cxnId="{2CD2DB71-C9EA-4571-8D24-17F23007F510}">
      <dgm:prSet/>
      <dgm:spPr/>
      <dgm:t>
        <a:bodyPr/>
        <a:lstStyle/>
        <a:p>
          <a:endParaRPr lang="de-DE"/>
        </a:p>
      </dgm:t>
    </dgm:pt>
    <dgm:pt modelId="{6D461097-37DE-4294-B6D2-AF784F326DA8}">
      <dgm:prSet phldrT="[Text]"/>
      <dgm:spPr/>
      <dgm:t>
        <a:bodyPr/>
        <a:lstStyle/>
        <a:p>
          <a:r>
            <a:rPr lang="de-DE" dirty="0"/>
            <a:t>3. Natural Language </a:t>
          </a:r>
          <a:r>
            <a:rPr lang="de-DE" dirty="0" err="1"/>
            <a:t>representation</a:t>
          </a:r>
          <a:endParaRPr lang="de-DE" dirty="0"/>
        </a:p>
      </dgm:t>
    </dgm:pt>
    <dgm:pt modelId="{A258280F-30BE-4DD5-9824-D27C1B09CC14}" type="parTrans" cxnId="{28FAF41C-00B9-42B9-BC46-41DD047BC747}">
      <dgm:prSet/>
      <dgm:spPr/>
      <dgm:t>
        <a:bodyPr/>
        <a:lstStyle/>
        <a:p>
          <a:endParaRPr lang="de-DE"/>
        </a:p>
      </dgm:t>
    </dgm:pt>
    <dgm:pt modelId="{B855198A-A793-44A0-8923-432CB463A871}" type="sibTrans" cxnId="{28FAF41C-00B9-42B9-BC46-41DD047BC747}">
      <dgm:prSet/>
      <dgm:spPr/>
      <dgm:t>
        <a:bodyPr/>
        <a:lstStyle/>
        <a:p>
          <a:endParaRPr lang="de-DE"/>
        </a:p>
      </dgm:t>
    </dgm:pt>
    <dgm:pt modelId="{84F1638A-0940-4BA3-963F-A506C9661068}">
      <dgm:prSet phldrT="[Text]" phldr="1"/>
      <dgm:spPr/>
      <dgm:t>
        <a:bodyPr/>
        <a:lstStyle/>
        <a:p>
          <a:endParaRPr lang="de-DE" dirty="0"/>
        </a:p>
      </dgm:t>
    </dgm:pt>
    <dgm:pt modelId="{F00F674D-3252-47AC-BFB6-F7B1738BF55C}" type="sibTrans" cxnId="{C5C32E6B-F62B-4EB2-A791-9F8C3810EE86}">
      <dgm:prSet/>
      <dgm:spPr/>
      <dgm:t>
        <a:bodyPr/>
        <a:lstStyle/>
        <a:p>
          <a:endParaRPr lang="de-DE"/>
        </a:p>
      </dgm:t>
    </dgm:pt>
    <dgm:pt modelId="{4AA85578-09DA-47CA-846C-A4A75DB7FFA2}" type="parTrans" cxnId="{C5C32E6B-F62B-4EB2-A791-9F8C3810EE86}">
      <dgm:prSet/>
      <dgm:spPr/>
      <dgm:t>
        <a:bodyPr/>
        <a:lstStyle/>
        <a:p>
          <a:endParaRPr lang="de-DE"/>
        </a:p>
      </dgm:t>
    </dgm:pt>
    <dgm:pt modelId="{1DD58C57-B892-47F0-8C6B-6344EA5E89D8}">
      <dgm:prSet phldrT="[Text]" phldr="1"/>
      <dgm:spPr/>
      <dgm:t>
        <a:bodyPr/>
        <a:lstStyle/>
        <a:p>
          <a:endParaRPr lang="de-DE" dirty="0"/>
        </a:p>
      </dgm:t>
    </dgm:pt>
    <dgm:pt modelId="{B3F87127-9D93-4433-A538-1C61E0CA9F04}" type="sibTrans" cxnId="{A28CD17C-188A-48C6-B279-EBD6FA25B469}">
      <dgm:prSet/>
      <dgm:spPr/>
      <dgm:t>
        <a:bodyPr/>
        <a:lstStyle/>
        <a:p>
          <a:endParaRPr lang="de-DE"/>
        </a:p>
      </dgm:t>
    </dgm:pt>
    <dgm:pt modelId="{352FD345-907B-4AFE-9867-2610E528A6D6}" type="parTrans" cxnId="{A28CD17C-188A-48C6-B279-EBD6FA25B469}">
      <dgm:prSet/>
      <dgm:spPr/>
      <dgm:t>
        <a:bodyPr/>
        <a:lstStyle/>
        <a:p>
          <a:endParaRPr lang="de-DE"/>
        </a:p>
      </dgm:t>
    </dgm:pt>
    <dgm:pt modelId="{E8898603-B689-48CC-86F9-5F8681F060C7}" type="pres">
      <dgm:prSet presAssocID="{6704F597-D09C-434C-9662-9199A0DA63C5}" presName="Name0" presStyleCnt="0">
        <dgm:presLayoutVars>
          <dgm:chMax val="7"/>
          <dgm:chPref val="5"/>
        </dgm:presLayoutVars>
      </dgm:prSet>
      <dgm:spPr/>
    </dgm:pt>
    <dgm:pt modelId="{FB50460E-C79C-40FB-9110-12CE90AB92F1}" type="pres">
      <dgm:prSet presAssocID="{6704F597-D09C-434C-9662-9199A0DA63C5}" presName="arrowNode" presStyleLbl="node1" presStyleIdx="0" presStyleCnt="1"/>
      <dgm:spPr/>
    </dgm:pt>
    <dgm:pt modelId="{A9739101-0141-4BCF-A0AC-E6B0931D7EBB}" type="pres">
      <dgm:prSet presAssocID="{1DD58C57-B892-47F0-8C6B-6344EA5E89D8}" presName="txNode1" presStyleLbl="revTx" presStyleIdx="0" presStyleCnt="5">
        <dgm:presLayoutVars>
          <dgm:bulletEnabled val="1"/>
        </dgm:presLayoutVars>
      </dgm:prSet>
      <dgm:spPr/>
    </dgm:pt>
    <dgm:pt modelId="{B314D09E-78D2-4455-8865-5BA9E0B51BF2}" type="pres">
      <dgm:prSet presAssocID="{94B5E99F-437E-46BB-B387-8C79D4070CAA}" presName="txNode2" presStyleLbl="revTx" presStyleIdx="1" presStyleCnt="5" custLinFactNeighborX="-17242" custLinFactNeighborY="-35574">
        <dgm:presLayoutVars>
          <dgm:bulletEnabled val="1"/>
        </dgm:presLayoutVars>
      </dgm:prSet>
      <dgm:spPr/>
    </dgm:pt>
    <dgm:pt modelId="{A2FE962D-215C-4BEC-A37A-F4DD2A9E8C03}" type="pres">
      <dgm:prSet presAssocID="{593C5F7D-A33E-4A84-B12A-9D67AB169E22}" presName="dotNode2" presStyleCnt="0"/>
      <dgm:spPr/>
    </dgm:pt>
    <dgm:pt modelId="{45CD6A23-1845-45F1-A223-0DE8B5EEBD60}" type="pres">
      <dgm:prSet presAssocID="{593C5F7D-A33E-4A84-B12A-9D67AB169E22}" presName="dotRepeatNode" presStyleLbl="fgShp" presStyleIdx="0" presStyleCnt="3"/>
      <dgm:spPr/>
    </dgm:pt>
    <dgm:pt modelId="{A69778C2-2201-456A-8436-55A3A99C3CDC}" type="pres">
      <dgm:prSet presAssocID="{DD64031C-FCC5-47C8-9E33-DBB1221C26FC}" presName="txNode3" presStyleLbl="revTx" presStyleIdx="2" presStyleCnt="5" custLinFactNeighborX="1432" custLinFactNeighborY="44615">
        <dgm:presLayoutVars>
          <dgm:bulletEnabled val="1"/>
        </dgm:presLayoutVars>
      </dgm:prSet>
      <dgm:spPr/>
    </dgm:pt>
    <dgm:pt modelId="{0834624F-45A5-4C79-AE6F-F318C32E8C02}" type="pres">
      <dgm:prSet presAssocID="{B551F214-DD7E-4078-AE0B-F742D49F8214}" presName="dotNode3" presStyleCnt="0"/>
      <dgm:spPr/>
    </dgm:pt>
    <dgm:pt modelId="{9B2F84A4-63D8-4799-823A-A4DFEE57BB34}" type="pres">
      <dgm:prSet presAssocID="{B551F214-DD7E-4078-AE0B-F742D49F8214}" presName="dotRepeatNode" presStyleLbl="fgShp" presStyleIdx="1" presStyleCnt="3"/>
      <dgm:spPr/>
    </dgm:pt>
    <dgm:pt modelId="{A3893743-48E2-467A-B209-93C8705C3AE0}" type="pres">
      <dgm:prSet presAssocID="{6D461097-37DE-4294-B6D2-AF784F326DA8}" presName="txNode4" presStyleLbl="revTx" presStyleIdx="3" presStyleCnt="5" custLinFactNeighborX="9196" custLinFactNeighborY="14043">
        <dgm:presLayoutVars>
          <dgm:bulletEnabled val="1"/>
        </dgm:presLayoutVars>
      </dgm:prSet>
      <dgm:spPr/>
    </dgm:pt>
    <dgm:pt modelId="{D5D76DB7-D3F5-4A59-AF3C-C4ED727F087F}" type="pres">
      <dgm:prSet presAssocID="{B855198A-A793-44A0-8923-432CB463A871}" presName="dotNode4" presStyleCnt="0"/>
      <dgm:spPr/>
    </dgm:pt>
    <dgm:pt modelId="{DA4A20C2-3008-4641-9130-34D7AF6DABC6}" type="pres">
      <dgm:prSet presAssocID="{B855198A-A793-44A0-8923-432CB463A871}" presName="dotRepeatNode" presStyleLbl="fgShp" presStyleIdx="2" presStyleCnt="3"/>
      <dgm:spPr/>
    </dgm:pt>
    <dgm:pt modelId="{42E5BBC3-0015-442A-8358-C6A120A162B5}" type="pres">
      <dgm:prSet presAssocID="{84F1638A-0940-4BA3-963F-A506C9661068}" presName="txNode5" presStyleLbl="revTx" presStyleIdx="4" presStyleCnt="5">
        <dgm:presLayoutVars>
          <dgm:bulletEnabled val="1"/>
        </dgm:presLayoutVars>
      </dgm:prSet>
      <dgm:spPr/>
    </dgm:pt>
  </dgm:ptLst>
  <dgm:cxnLst>
    <dgm:cxn modelId="{28FAF41C-00B9-42B9-BC46-41DD047BC747}" srcId="{6704F597-D09C-434C-9662-9199A0DA63C5}" destId="{6D461097-37DE-4294-B6D2-AF784F326DA8}" srcOrd="3" destOrd="0" parTransId="{A258280F-30BE-4DD5-9824-D27C1B09CC14}" sibTransId="{B855198A-A793-44A0-8923-432CB463A871}"/>
    <dgm:cxn modelId="{134EE95F-0183-4B34-92FF-1744FF575E94}" srcId="{6704F597-D09C-434C-9662-9199A0DA63C5}" destId="{94B5E99F-437E-46BB-B387-8C79D4070CAA}" srcOrd="1" destOrd="0" parTransId="{2DFB1276-3BB4-4E8B-9867-C1B161D770BD}" sibTransId="{593C5F7D-A33E-4A84-B12A-9D67AB169E22}"/>
    <dgm:cxn modelId="{9B751148-7E10-4DE1-9392-2232F9DF119B}" type="presOf" srcId="{B855198A-A793-44A0-8923-432CB463A871}" destId="{DA4A20C2-3008-4641-9130-34D7AF6DABC6}" srcOrd="0" destOrd="0" presId="urn:microsoft.com/office/officeart/2009/3/layout/DescendingProcess"/>
    <dgm:cxn modelId="{C5C32E6B-F62B-4EB2-A791-9F8C3810EE86}" srcId="{6704F597-D09C-434C-9662-9199A0DA63C5}" destId="{84F1638A-0940-4BA3-963F-A506C9661068}" srcOrd="4" destOrd="0" parTransId="{4AA85578-09DA-47CA-846C-A4A75DB7FFA2}" sibTransId="{F00F674D-3252-47AC-BFB6-F7B1738BF55C}"/>
    <dgm:cxn modelId="{5CE7CC4F-4012-4180-B3C4-39E6291AF54B}" type="presOf" srcId="{B551F214-DD7E-4078-AE0B-F742D49F8214}" destId="{9B2F84A4-63D8-4799-823A-A4DFEE57BB34}" srcOrd="0" destOrd="0" presId="urn:microsoft.com/office/officeart/2009/3/layout/DescendingProcess"/>
    <dgm:cxn modelId="{2CD2DB71-C9EA-4571-8D24-17F23007F510}" srcId="{6704F597-D09C-434C-9662-9199A0DA63C5}" destId="{DD64031C-FCC5-47C8-9E33-DBB1221C26FC}" srcOrd="2" destOrd="0" parTransId="{4A8FA02C-0550-4BB7-9B9F-373675870150}" sibTransId="{B551F214-DD7E-4078-AE0B-F742D49F8214}"/>
    <dgm:cxn modelId="{26A9DF52-7C15-4049-B282-20094E40ED3D}" type="presOf" srcId="{84F1638A-0940-4BA3-963F-A506C9661068}" destId="{42E5BBC3-0015-442A-8358-C6A120A162B5}" srcOrd="0" destOrd="0" presId="urn:microsoft.com/office/officeart/2009/3/layout/DescendingProcess"/>
    <dgm:cxn modelId="{A0BA9674-49FC-4EBA-B763-13D0C577D747}" type="presOf" srcId="{1DD58C57-B892-47F0-8C6B-6344EA5E89D8}" destId="{A9739101-0141-4BCF-A0AC-E6B0931D7EBB}" srcOrd="0" destOrd="0" presId="urn:microsoft.com/office/officeart/2009/3/layout/DescendingProcess"/>
    <dgm:cxn modelId="{A28CD17C-188A-48C6-B279-EBD6FA25B469}" srcId="{6704F597-D09C-434C-9662-9199A0DA63C5}" destId="{1DD58C57-B892-47F0-8C6B-6344EA5E89D8}" srcOrd="0" destOrd="0" parTransId="{352FD345-907B-4AFE-9867-2610E528A6D6}" sibTransId="{B3F87127-9D93-4433-A538-1C61E0CA9F04}"/>
    <dgm:cxn modelId="{52A2F08E-9AEA-400F-993C-436A15FE763B}" type="presOf" srcId="{593C5F7D-A33E-4A84-B12A-9D67AB169E22}" destId="{45CD6A23-1845-45F1-A223-0DE8B5EEBD60}" srcOrd="0" destOrd="0" presId="urn:microsoft.com/office/officeart/2009/3/layout/DescendingProcess"/>
    <dgm:cxn modelId="{2D32B09D-BCFF-4AD3-8023-AA42165139C8}" type="presOf" srcId="{DD64031C-FCC5-47C8-9E33-DBB1221C26FC}" destId="{A69778C2-2201-456A-8436-55A3A99C3CDC}" srcOrd="0" destOrd="0" presId="urn:microsoft.com/office/officeart/2009/3/layout/DescendingProcess"/>
    <dgm:cxn modelId="{7F6FF8BC-4913-44E3-9979-CAB4E7B44BED}" type="presOf" srcId="{6704F597-D09C-434C-9662-9199A0DA63C5}" destId="{E8898603-B689-48CC-86F9-5F8681F060C7}" srcOrd="0" destOrd="0" presId="urn:microsoft.com/office/officeart/2009/3/layout/DescendingProcess"/>
    <dgm:cxn modelId="{E22987CB-EA1D-46D8-AC5F-6E5A17A2E482}" type="presOf" srcId="{94B5E99F-437E-46BB-B387-8C79D4070CAA}" destId="{B314D09E-78D2-4455-8865-5BA9E0B51BF2}" srcOrd="0" destOrd="0" presId="urn:microsoft.com/office/officeart/2009/3/layout/DescendingProcess"/>
    <dgm:cxn modelId="{BAF37FD4-FA0C-466D-8378-24D62531C12E}" type="presOf" srcId="{6D461097-37DE-4294-B6D2-AF784F326DA8}" destId="{A3893743-48E2-467A-B209-93C8705C3AE0}" srcOrd="0" destOrd="0" presId="urn:microsoft.com/office/officeart/2009/3/layout/DescendingProcess"/>
    <dgm:cxn modelId="{EEFA15FD-E92E-4F9F-AC17-1670457A3F38}" type="presParOf" srcId="{E8898603-B689-48CC-86F9-5F8681F060C7}" destId="{FB50460E-C79C-40FB-9110-12CE90AB92F1}" srcOrd="0" destOrd="0" presId="urn:microsoft.com/office/officeart/2009/3/layout/DescendingProcess"/>
    <dgm:cxn modelId="{C3FF87CB-5409-4A2A-A9B9-EBEF908C6135}" type="presParOf" srcId="{E8898603-B689-48CC-86F9-5F8681F060C7}" destId="{A9739101-0141-4BCF-A0AC-E6B0931D7EBB}" srcOrd="1" destOrd="0" presId="urn:microsoft.com/office/officeart/2009/3/layout/DescendingProcess"/>
    <dgm:cxn modelId="{0EC7E7FB-C0FD-4387-9838-847BACA4D2DD}" type="presParOf" srcId="{E8898603-B689-48CC-86F9-5F8681F060C7}" destId="{B314D09E-78D2-4455-8865-5BA9E0B51BF2}" srcOrd="2" destOrd="0" presId="urn:microsoft.com/office/officeart/2009/3/layout/DescendingProcess"/>
    <dgm:cxn modelId="{2627B68E-77FB-4AA0-BB8D-DCB2C285BE65}" type="presParOf" srcId="{E8898603-B689-48CC-86F9-5F8681F060C7}" destId="{A2FE962D-215C-4BEC-A37A-F4DD2A9E8C03}" srcOrd="3" destOrd="0" presId="urn:microsoft.com/office/officeart/2009/3/layout/DescendingProcess"/>
    <dgm:cxn modelId="{E1DE307F-2100-4306-B51F-E987AC667986}" type="presParOf" srcId="{A2FE962D-215C-4BEC-A37A-F4DD2A9E8C03}" destId="{45CD6A23-1845-45F1-A223-0DE8B5EEBD60}" srcOrd="0" destOrd="0" presId="urn:microsoft.com/office/officeart/2009/3/layout/DescendingProcess"/>
    <dgm:cxn modelId="{C1150F08-2869-4135-ADB1-8D216AE4BBF3}" type="presParOf" srcId="{E8898603-B689-48CC-86F9-5F8681F060C7}" destId="{A69778C2-2201-456A-8436-55A3A99C3CDC}" srcOrd="4" destOrd="0" presId="urn:microsoft.com/office/officeart/2009/3/layout/DescendingProcess"/>
    <dgm:cxn modelId="{6F2DAA54-62CD-4111-A7FE-CBFD0BC2E314}" type="presParOf" srcId="{E8898603-B689-48CC-86F9-5F8681F060C7}" destId="{0834624F-45A5-4C79-AE6F-F318C32E8C02}" srcOrd="5" destOrd="0" presId="urn:microsoft.com/office/officeart/2009/3/layout/DescendingProcess"/>
    <dgm:cxn modelId="{AA7DBC2D-F5E7-4CF5-85F8-487242786439}" type="presParOf" srcId="{0834624F-45A5-4C79-AE6F-F318C32E8C02}" destId="{9B2F84A4-63D8-4799-823A-A4DFEE57BB34}" srcOrd="0" destOrd="0" presId="urn:microsoft.com/office/officeart/2009/3/layout/DescendingProcess"/>
    <dgm:cxn modelId="{136B41B0-8D5F-47EE-8925-F0697B5E2F6E}" type="presParOf" srcId="{E8898603-B689-48CC-86F9-5F8681F060C7}" destId="{A3893743-48E2-467A-B209-93C8705C3AE0}" srcOrd="6" destOrd="0" presId="urn:microsoft.com/office/officeart/2009/3/layout/DescendingProcess"/>
    <dgm:cxn modelId="{A1434956-2635-44B3-8656-AA60B166387B}" type="presParOf" srcId="{E8898603-B689-48CC-86F9-5F8681F060C7}" destId="{D5D76DB7-D3F5-4A59-AF3C-C4ED727F087F}" srcOrd="7" destOrd="0" presId="urn:microsoft.com/office/officeart/2009/3/layout/DescendingProcess"/>
    <dgm:cxn modelId="{2067BDA1-52A0-439C-A717-B648D5F4389B}" type="presParOf" srcId="{D5D76DB7-D3F5-4A59-AF3C-C4ED727F087F}" destId="{DA4A20C2-3008-4641-9130-34D7AF6DABC6}" srcOrd="0" destOrd="0" presId="urn:microsoft.com/office/officeart/2009/3/layout/DescendingProcess"/>
    <dgm:cxn modelId="{241BAEA2-FA45-4D16-9082-9FFCC068D37F}" type="presParOf" srcId="{E8898603-B689-48CC-86F9-5F8681F060C7}" destId="{42E5BBC3-0015-442A-8358-C6A120A162B5}" srcOrd="8"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C5239-5F49-40D3-B1EC-F533BC12B851}">
      <dsp:nvSpPr>
        <dsp:cNvPr id="0" name=""/>
        <dsp:cNvSpPr/>
      </dsp:nvSpPr>
      <dsp:spPr>
        <a:xfrm>
          <a:off x="2430"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a:t>Relationen definieren </a:t>
          </a:r>
          <a:br>
            <a:rPr lang="de-DE" sz="1400" kern="1200" dirty="0"/>
          </a:br>
          <a:r>
            <a:rPr lang="de-DE" sz="1200" i="1" kern="1200" dirty="0"/>
            <a:t>(</a:t>
          </a:r>
          <a:r>
            <a:rPr lang="de-DE" sz="1200" i="1" kern="1200" dirty="0" err="1"/>
            <a:t>isA</a:t>
          </a:r>
          <a:r>
            <a:rPr lang="de-DE" sz="1200" i="1" kern="1200" dirty="0"/>
            <a:t>, </a:t>
          </a:r>
          <a:r>
            <a:rPr lang="de-DE" sz="1200" i="1" kern="1200" dirty="0" err="1"/>
            <a:t>hasA</a:t>
          </a:r>
          <a:r>
            <a:rPr lang="de-DE" sz="1200" i="1" kern="1200" dirty="0"/>
            <a:t>, </a:t>
          </a:r>
          <a:r>
            <a:rPr lang="de-DE" sz="1200" i="1" kern="1200" dirty="0" err="1"/>
            <a:t>hasEffect</a:t>
          </a:r>
          <a:r>
            <a:rPr lang="de-DE" sz="1200" i="1" kern="1200" dirty="0"/>
            <a:t>, </a:t>
          </a:r>
          <a:r>
            <a:rPr lang="de-DE" sz="1200" i="1" kern="1200" dirty="0" err="1"/>
            <a:t>requires</a:t>
          </a:r>
          <a:r>
            <a:rPr lang="de-DE" sz="1200" i="1" kern="1200" dirty="0"/>
            <a:t>…)</a:t>
          </a:r>
          <a:endParaRPr lang="de-DE" sz="1400" i="1" kern="1200" dirty="0"/>
        </a:p>
      </dsp:txBody>
      <dsp:txXfrm>
        <a:off x="417973" y="0"/>
        <a:ext cx="2129822" cy="831086"/>
      </dsp:txXfrm>
    </dsp:sp>
    <dsp:sp modelId="{6A27B704-C617-4043-9FF0-7D2F6E44712F}">
      <dsp:nvSpPr>
        <dsp:cNvPr id="0" name=""/>
        <dsp:cNvSpPr/>
      </dsp:nvSpPr>
      <dsp:spPr>
        <a:xfrm>
          <a:off x="2667248"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Beispieltupel</a:t>
          </a:r>
          <a:r>
            <a:rPr lang="de-DE" sz="1600" kern="1200" dirty="0"/>
            <a:t> </a:t>
          </a:r>
          <a:br>
            <a:rPr lang="de-DE" sz="1600" kern="1200" dirty="0"/>
          </a:br>
          <a:r>
            <a:rPr lang="de-DE" sz="1600" kern="1200" dirty="0"/>
            <a:t>kreieren</a:t>
          </a:r>
        </a:p>
      </dsp:txBody>
      <dsp:txXfrm>
        <a:off x="3082791" y="0"/>
        <a:ext cx="2129822" cy="831086"/>
      </dsp:txXfrm>
    </dsp:sp>
    <dsp:sp modelId="{4175EEF6-635C-4DC4-B246-E0353B43143C}">
      <dsp:nvSpPr>
        <dsp:cNvPr id="0" name=""/>
        <dsp:cNvSpPr/>
      </dsp:nvSpPr>
      <dsp:spPr>
        <a:xfrm>
          <a:off x="5332065"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Natürlichsprachige</a:t>
          </a:r>
          <a:r>
            <a:rPr lang="de-DE" sz="1600" kern="1200" dirty="0"/>
            <a:t> Repräsentation</a:t>
          </a:r>
        </a:p>
      </dsp:txBody>
      <dsp:txXfrm>
        <a:off x="5747608" y="0"/>
        <a:ext cx="2129822" cy="831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0460E-C79C-40FB-9110-12CE90AB92F1}">
      <dsp:nvSpPr>
        <dsp:cNvPr id="0" name=""/>
        <dsp:cNvSpPr/>
      </dsp:nvSpPr>
      <dsp:spPr>
        <a:xfrm rot="4396374">
          <a:off x="598360" y="524806"/>
          <a:ext cx="2276695" cy="1587711"/>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CD6A23-1845-45F1-A223-0DE8B5EEBD60}">
      <dsp:nvSpPr>
        <dsp:cNvPr id="0" name=""/>
        <dsp:cNvSpPr/>
      </dsp:nvSpPr>
      <dsp:spPr>
        <a:xfrm>
          <a:off x="1451217" y="732121"/>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2F84A4-63D8-4799-823A-A4DFEE57BB34}">
      <dsp:nvSpPr>
        <dsp:cNvPr id="0" name=""/>
        <dsp:cNvSpPr/>
      </dsp:nvSpPr>
      <dsp:spPr>
        <a:xfrm>
          <a:off x="1844890" y="1049655"/>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4A20C2-3008-4641-9130-34D7AF6DABC6}">
      <dsp:nvSpPr>
        <dsp:cNvPr id="0" name=""/>
        <dsp:cNvSpPr/>
      </dsp:nvSpPr>
      <dsp:spPr>
        <a:xfrm>
          <a:off x="2139928" y="1420990"/>
          <a:ext cx="57493" cy="57493"/>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39101-0141-4BCF-A0AC-E6B0931D7EBB}">
      <dsp:nvSpPr>
        <dsp:cNvPr id="0" name=""/>
        <dsp:cNvSpPr/>
      </dsp:nvSpPr>
      <dsp:spPr>
        <a:xfrm>
          <a:off x="445737" y="0"/>
          <a:ext cx="1073391"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b" anchorCtr="0">
          <a:noAutofit/>
        </a:bodyPr>
        <a:lstStyle/>
        <a:p>
          <a:pPr marL="0" lvl="0" indent="0" algn="ctr" defTabSz="444500">
            <a:lnSpc>
              <a:spcPct val="90000"/>
            </a:lnSpc>
            <a:spcBef>
              <a:spcPct val="0"/>
            </a:spcBef>
            <a:spcAft>
              <a:spcPct val="35000"/>
            </a:spcAft>
            <a:buNone/>
          </a:pPr>
          <a:endParaRPr lang="de-DE" sz="1000" kern="1200" dirty="0"/>
        </a:p>
      </dsp:txBody>
      <dsp:txXfrm>
        <a:off x="445737" y="0"/>
        <a:ext cx="1073391" cy="421972"/>
      </dsp:txXfrm>
    </dsp:sp>
    <dsp:sp modelId="{B314D09E-78D2-4455-8865-5BA9E0B51BF2}">
      <dsp:nvSpPr>
        <dsp:cNvPr id="0" name=""/>
        <dsp:cNvSpPr/>
      </dsp:nvSpPr>
      <dsp:spPr>
        <a:xfrm>
          <a:off x="1510115" y="399769"/>
          <a:ext cx="1566571"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de-DE" sz="1000" kern="1200" dirty="0"/>
            <a:t>1. </a:t>
          </a:r>
          <a:r>
            <a:rPr lang="de-DE" sz="1000" kern="1200" dirty="0" err="1"/>
            <a:t>Defining</a:t>
          </a:r>
          <a:r>
            <a:rPr lang="de-DE" sz="1000" kern="1200" dirty="0"/>
            <a:t> </a:t>
          </a:r>
          <a:r>
            <a:rPr lang="de-DE" sz="1000" kern="1200" dirty="0" err="1"/>
            <a:t>relations</a:t>
          </a:r>
          <a:r>
            <a:rPr lang="de-DE" sz="1000" kern="1200" dirty="0"/>
            <a:t> (</a:t>
          </a:r>
          <a:r>
            <a:rPr lang="de-DE" sz="1000" kern="1200" dirty="0" err="1"/>
            <a:t>isA</a:t>
          </a:r>
          <a:r>
            <a:rPr lang="de-DE" sz="1000" kern="1200" dirty="0"/>
            <a:t>, </a:t>
          </a:r>
          <a:r>
            <a:rPr lang="de-DE" sz="1000" kern="1200" dirty="0" err="1"/>
            <a:t>hasA</a:t>
          </a:r>
          <a:r>
            <a:rPr lang="de-DE" sz="1000" kern="1200" dirty="0"/>
            <a:t>, </a:t>
          </a:r>
          <a:r>
            <a:rPr lang="de-DE" sz="1000" kern="1200" dirty="0" err="1"/>
            <a:t>hasEffect</a:t>
          </a:r>
          <a:r>
            <a:rPr lang="de-DE" sz="1000" kern="1200" dirty="0"/>
            <a:t>…)</a:t>
          </a:r>
        </a:p>
      </dsp:txBody>
      <dsp:txXfrm>
        <a:off x="1510115" y="399769"/>
        <a:ext cx="1566571" cy="421972"/>
      </dsp:txXfrm>
    </dsp:sp>
    <dsp:sp modelId="{A69778C2-2201-456A-8436-55A3A99C3CDC}">
      <dsp:nvSpPr>
        <dsp:cNvPr id="0" name=""/>
        <dsp:cNvSpPr/>
      </dsp:nvSpPr>
      <dsp:spPr>
        <a:xfrm>
          <a:off x="463600" y="1055679"/>
          <a:ext cx="1247454"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r" defTabSz="444500">
            <a:lnSpc>
              <a:spcPct val="90000"/>
            </a:lnSpc>
            <a:spcBef>
              <a:spcPct val="0"/>
            </a:spcBef>
            <a:spcAft>
              <a:spcPct val="35000"/>
            </a:spcAft>
            <a:buNone/>
          </a:pPr>
          <a:r>
            <a:rPr lang="de-DE" sz="1000" kern="1200" dirty="0"/>
            <a:t>2. </a:t>
          </a:r>
          <a:r>
            <a:rPr lang="de-DE" sz="1000" kern="1200" dirty="0" err="1"/>
            <a:t>Creating</a:t>
          </a:r>
          <a:r>
            <a:rPr lang="de-DE" sz="1000" kern="1200" dirty="0"/>
            <a:t> a </a:t>
          </a:r>
          <a:r>
            <a:rPr lang="de-DE" sz="1000" kern="1200" dirty="0" err="1"/>
            <a:t>small</a:t>
          </a:r>
          <a:br>
            <a:rPr lang="de-DE" sz="1000" kern="1200" dirty="0"/>
          </a:br>
          <a:r>
            <a:rPr lang="de-DE" sz="1000" kern="1200" dirty="0" err="1"/>
            <a:t>number</a:t>
          </a:r>
          <a:r>
            <a:rPr lang="de-DE" sz="1000" kern="1200" dirty="0"/>
            <a:t> </a:t>
          </a:r>
          <a:r>
            <a:rPr lang="de-DE" sz="1000" kern="1200" dirty="0" err="1"/>
            <a:t>of</a:t>
          </a:r>
          <a:r>
            <a:rPr lang="de-DE" sz="1000" kern="1200" dirty="0"/>
            <a:t> </a:t>
          </a:r>
          <a:r>
            <a:rPr lang="de-DE" sz="1000" kern="1200" dirty="0" err="1"/>
            <a:t>instances</a:t>
          </a:r>
          <a:endParaRPr lang="de-DE" sz="1000" kern="1200" dirty="0"/>
        </a:p>
      </dsp:txBody>
      <dsp:txXfrm>
        <a:off x="463600" y="1055679"/>
        <a:ext cx="1247454" cy="421972"/>
      </dsp:txXfrm>
    </dsp:sp>
    <dsp:sp modelId="{A3893743-48E2-467A-B209-93C8705C3AE0}">
      <dsp:nvSpPr>
        <dsp:cNvPr id="0" name=""/>
        <dsp:cNvSpPr/>
      </dsp:nvSpPr>
      <dsp:spPr>
        <a:xfrm>
          <a:off x="2477483" y="1298009"/>
          <a:ext cx="957348"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de-DE" sz="1000" kern="1200" dirty="0"/>
            <a:t>3. Natural Language </a:t>
          </a:r>
          <a:r>
            <a:rPr lang="de-DE" sz="1000" kern="1200" dirty="0" err="1"/>
            <a:t>representation</a:t>
          </a:r>
          <a:endParaRPr lang="de-DE" sz="1000" kern="1200" dirty="0"/>
        </a:p>
      </dsp:txBody>
      <dsp:txXfrm>
        <a:off x="2477483" y="1298009"/>
        <a:ext cx="957348" cy="421972"/>
      </dsp:txXfrm>
    </dsp:sp>
    <dsp:sp modelId="{42E5BBC3-0015-442A-8358-C6A120A162B5}">
      <dsp:nvSpPr>
        <dsp:cNvPr id="0" name=""/>
        <dsp:cNvSpPr/>
      </dsp:nvSpPr>
      <dsp:spPr>
        <a:xfrm>
          <a:off x="1896266" y="2215353"/>
          <a:ext cx="1450528" cy="421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marL="0" lvl="0" indent="0" algn="ctr" defTabSz="444500">
            <a:lnSpc>
              <a:spcPct val="90000"/>
            </a:lnSpc>
            <a:spcBef>
              <a:spcPct val="0"/>
            </a:spcBef>
            <a:spcAft>
              <a:spcPct val="35000"/>
            </a:spcAft>
            <a:buNone/>
          </a:pPr>
          <a:endParaRPr lang="de-DE" sz="1000" kern="1200" dirty="0"/>
        </a:p>
      </dsp:txBody>
      <dsp:txXfrm>
        <a:off x="1896266" y="2215353"/>
        <a:ext cx="1450528" cy="4219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8195"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8196"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8197"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FD760A10-92D6-E64E-83D4-602FD2599EA1}" type="slidenum">
              <a:rPr lang="de-DE"/>
              <a:pPr/>
              <a:t>‹Nr.›</a:t>
            </a:fld>
            <a:endParaRPr lang="de-DE"/>
          </a:p>
        </p:txBody>
      </p:sp>
    </p:spTree>
    <p:extLst>
      <p:ext uri="{BB962C8B-B14F-4D97-AF65-F5344CB8AC3E}">
        <p14:creationId xmlns:p14="http://schemas.microsoft.com/office/powerpoint/2010/main" val="4146506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4099"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4100" name="Rectangle 4"/>
          <p:cNvSpPr>
            <a:spLocks noGrp="1" noRot="1" noChangeAspect="1" noChangeArrowheads="1" noTextEdit="1"/>
          </p:cNvSpPr>
          <p:nvPr>
            <p:ph type="sldImg" idx="2"/>
          </p:nvPr>
        </p:nvSpPr>
        <p:spPr bwMode="auto">
          <a:xfrm>
            <a:off x="238125" y="722313"/>
            <a:ext cx="6411913" cy="3608387"/>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9163" y="4570413"/>
            <a:ext cx="5049837" cy="4330700"/>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p>
            <a:pPr lvl="0"/>
            <a:r>
              <a:rPr lang="de-DE"/>
              <a:t>Klicken Sie, um die Textformatierung des Masters zu bearbeiten.</a:t>
            </a:r>
          </a:p>
          <a:p>
            <a:pPr lvl="0"/>
            <a:r>
              <a:rPr lang="de-DE"/>
              <a:t>Zweite Ebene</a:t>
            </a:r>
          </a:p>
          <a:p>
            <a:pPr lvl="0"/>
            <a:r>
              <a:rPr lang="de-DE"/>
              <a:t>Dritte Ebene</a:t>
            </a:r>
          </a:p>
          <a:p>
            <a:pPr lvl="0"/>
            <a:r>
              <a:rPr lang="de-DE"/>
              <a:t>Vierte Ebene</a:t>
            </a:r>
          </a:p>
          <a:p>
            <a:pPr lvl="0"/>
            <a:r>
              <a:rPr lang="de-DE"/>
              <a:t>Fünfte Ebene</a:t>
            </a:r>
          </a:p>
        </p:txBody>
      </p:sp>
      <p:sp>
        <p:nvSpPr>
          <p:cNvPr id="4102"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4103"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AB9EDB5D-BD4B-C740-8F6C-B28044BEA9E4}" type="slidenum">
              <a:rPr lang="de-DE"/>
              <a:pPr/>
              <a:t>‹Nr.›</a:t>
            </a:fld>
            <a:endParaRPr lang="de-DE"/>
          </a:p>
        </p:txBody>
      </p:sp>
    </p:spTree>
    <p:extLst>
      <p:ext uri="{BB962C8B-B14F-4D97-AF65-F5344CB8AC3E}">
        <p14:creationId xmlns:p14="http://schemas.microsoft.com/office/powerpoint/2010/main" val="174721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Idee für ALADIN stammt von mir</a:t>
            </a:r>
          </a:p>
          <a:p>
            <a:r>
              <a:rPr lang="de-DE" dirty="0"/>
              <a:t>Ideen für die in ALADIN abgebildeten Aufgabentypen von den Herren Professoren Gonschorek und Schwarzbach und von mir</a:t>
            </a:r>
          </a:p>
          <a:p>
            <a:r>
              <a:rPr lang="de-DE" dirty="0"/>
              <a:t>Entwicklung inklusive Konzeption ausschließlich Herrn Paul Christ, in Nebentätigkeit zusätzlich zu Studium und Arbeit </a:t>
            </a:r>
            <a:r>
              <a:rPr lang="de-DE" dirty="0">
                <a:sym typeface="Wingdings" panose="05000000000000000000" pitchFamily="2" charset="2"/>
              </a:rPr>
              <a:t> ganz besonders herzlicher Dank</a:t>
            </a:r>
          </a:p>
          <a:p>
            <a:endParaRPr lang="de-DE" dirty="0">
              <a:sym typeface="Wingdings" panose="05000000000000000000" pitchFamily="2" charset="2"/>
            </a:endParaRPr>
          </a:p>
          <a:p>
            <a:r>
              <a:rPr lang="de-DE" dirty="0">
                <a:sym typeface="Wingdings" panose="05000000000000000000" pitchFamily="2" charset="2"/>
              </a:rPr>
              <a:t>Erlauben Sie mir bitte, auf eine Sache ausdrücklich hinzuweisen: Normalerweise stellen wir beim Datenbankstammtisch ja immer Ergebnisse vor. Heute stellt Herr Christ im zweiten und längeren Teil unseres Vortrages aber erst mal „nur“ ein Konzept vor, wie „semantisch sinnvolle“ SQL-Aufgaben generiert werden sollen, die auch ein Mensch gestellt haben könnte. Wir gackern also ein wenig über ungelegte Eier, was ich ausdrücklich zu entschuldigen bitte. Wenn unser Vortrag, wie geplant, erst in drei Monaten, also im Mai, stattgefunden hätte, hätten wir sicherlich bereits erste Ergebnisse vorgelegt.</a:t>
            </a:r>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1</a:t>
            </a:fld>
            <a:endParaRPr lang="de-DE"/>
          </a:p>
        </p:txBody>
      </p:sp>
    </p:spTree>
    <p:extLst>
      <p:ext uri="{BB962C8B-B14F-4D97-AF65-F5344CB8AC3E}">
        <p14:creationId xmlns:p14="http://schemas.microsoft.com/office/powerpoint/2010/main" val="17753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SQL-Statement wird generiert</a:t>
            </a:r>
          </a:p>
          <a:p>
            <a:r>
              <a:rPr lang="de-DE" dirty="0"/>
              <a:t>-&gt; daraus wird NLP übersetzt</a:t>
            </a:r>
          </a:p>
        </p:txBody>
      </p:sp>
      <p:sp>
        <p:nvSpPr>
          <p:cNvPr id="4" name="Foliennummernplatzhalter 3"/>
          <p:cNvSpPr>
            <a:spLocks noGrp="1"/>
          </p:cNvSpPr>
          <p:nvPr>
            <p:ph type="sldNum" sz="quarter" idx="5"/>
          </p:nvPr>
        </p:nvSpPr>
        <p:spPr/>
        <p:txBody>
          <a:bodyPr/>
          <a:lstStyle/>
          <a:p>
            <a:fld id="{AB9EDB5D-BD4B-C740-8F6C-B28044BEA9E4}" type="slidenum">
              <a:rPr lang="de-DE" smtClean="0"/>
              <a:pPr/>
              <a:t>12</a:t>
            </a:fld>
            <a:endParaRPr lang="de-DE"/>
          </a:p>
        </p:txBody>
      </p:sp>
    </p:spTree>
    <p:extLst>
      <p:ext uri="{BB962C8B-B14F-4D97-AF65-F5344CB8AC3E}">
        <p14:creationId xmlns:p14="http://schemas.microsoft.com/office/powerpoint/2010/main" val="81260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SQL-Statement wird generiert</a:t>
            </a:r>
          </a:p>
          <a:p>
            <a:r>
              <a:rPr lang="de-DE" dirty="0"/>
              <a:t>-&gt; daraus wird NLP übersetzt</a:t>
            </a:r>
          </a:p>
        </p:txBody>
      </p:sp>
      <p:sp>
        <p:nvSpPr>
          <p:cNvPr id="4" name="Foliennummernplatzhalter 3"/>
          <p:cNvSpPr>
            <a:spLocks noGrp="1"/>
          </p:cNvSpPr>
          <p:nvPr>
            <p:ph type="sldNum" sz="quarter" idx="5"/>
          </p:nvPr>
        </p:nvSpPr>
        <p:spPr/>
        <p:txBody>
          <a:bodyPr/>
          <a:lstStyle/>
          <a:p>
            <a:fld id="{AB9EDB5D-BD4B-C740-8F6C-B28044BEA9E4}" type="slidenum">
              <a:rPr lang="de-DE" smtClean="0"/>
              <a:pPr/>
              <a:t>13</a:t>
            </a:fld>
            <a:endParaRPr lang="de-DE"/>
          </a:p>
        </p:txBody>
      </p:sp>
    </p:spTree>
    <p:extLst>
      <p:ext uri="{BB962C8B-B14F-4D97-AF65-F5344CB8AC3E}">
        <p14:creationId xmlns:p14="http://schemas.microsoft.com/office/powerpoint/2010/main" val="128392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16</a:t>
            </a:fld>
            <a:endParaRPr lang="de-DE"/>
          </a:p>
        </p:txBody>
      </p:sp>
    </p:spTree>
    <p:extLst>
      <p:ext uri="{BB962C8B-B14F-4D97-AF65-F5344CB8AC3E}">
        <p14:creationId xmlns:p14="http://schemas.microsoft.com/office/powerpoint/2010/main" val="185474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Kernidee hervorheben (Generative Grundidee von ALADIN)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17</a:t>
            </a:fld>
            <a:endParaRPr lang="de-DE"/>
          </a:p>
        </p:txBody>
      </p:sp>
    </p:spTree>
    <p:extLst>
      <p:ext uri="{BB962C8B-B14F-4D97-AF65-F5344CB8AC3E}">
        <p14:creationId xmlns:p14="http://schemas.microsoft.com/office/powerpoint/2010/main" val="178872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18</a:t>
            </a:fld>
            <a:endParaRPr lang="de-DE"/>
          </a:p>
        </p:txBody>
      </p:sp>
    </p:spTree>
    <p:extLst>
      <p:ext uri="{BB962C8B-B14F-4D97-AF65-F5344CB8AC3E}">
        <p14:creationId xmlns:p14="http://schemas.microsoft.com/office/powerpoint/2010/main" val="91100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Anwendungsdomänen in ALADIN erweitern</a:t>
            </a:r>
          </a:p>
          <a:p>
            <a:r>
              <a:rPr lang="de-DE" dirty="0"/>
              <a:t>Arten der Aufgabentypen erweitern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23</a:t>
            </a:fld>
            <a:endParaRPr lang="de-DE"/>
          </a:p>
        </p:txBody>
      </p:sp>
    </p:spTree>
    <p:extLst>
      <p:ext uri="{BB962C8B-B14F-4D97-AF65-F5344CB8AC3E}">
        <p14:creationId xmlns:p14="http://schemas.microsoft.com/office/powerpoint/2010/main" val="393092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24</a:t>
            </a:fld>
            <a:endParaRPr lang="de-DE"/>
          </a:p>
        </p:txBody>
      </p:sp>
    </p:spTree>
    <p:extLst>
      <p:ext uri="{BB962C8B-B14F-4D97-AF65-F5344CB8AC3E}">
        <p14:creationId xmlns:p14="http://schemas.microsoft.com/office/powerpoint/2010/main" val="54456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25</a:t>
            </a:fld>
            <a:endParaRPr lang="de-DE"/>
          </a:p>
        </p:txBody>
      </p:sp>
    </p:spTree>
    <p:extLst>
      <p:ext uri="{BB962C8B-B14F-4D97-AF65-F5344CB8AC3E}">
        <p14:creationId xmlns:p14="http://schemas.microsoft.com/office/powerpoint/2010/main" val="2064508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Hidden </a:t>
            </a:r>
            <a:r>
              <a:rPr lang="de-DE" dirty="0" err="1"/>
              <a:t>state</a:t>
            </a:r>
            <a:r>
              <a:rPr lang="de-DE" dirty="0"/>
              <a:t> muss Information über zu übersetzendes Wort halten, Satzstellung</a:t>
            </a:r>
          </a:p>
          <a:p>
            <a:r>
              <a:rPr lang="de-DE" dirty="0"/>
              <a:t>Häufige Schwierigkeit bei „Long Range </a:t>
            </a:r>
            <a:r>
              <a:rPr lang="de-DE" dirty="0" err="1"/>
              <a:t>Dependencies</a:t>
            </a:r>
            <a:r>
              <a:rPr lang="de-DE" dirty="0"/>
              <a:t>“ in sequentiellen Modellen -&gt; </a:t>
            </a:r>
            <a:r>
              <a:rPr lang="de-DE" dirty="0" err="1"/>
              <a:t>Vanishing</a:t>
            </a:r>
            <a:r>
              <a:rPr lang="de-DE" dirty="0"/>
              <a:t> Gradient Problem</a:t>
            </a:r>
          </a:p>
          <a:p>
            <a:r>
              <a:rPr lang="de-DE" dirty="0"/>
              <a:t>Decoder kann mittels Attention direkt spezifische Hidden-Layer fokussieren</a:t>
            </a:r>
          </a:p>
          <a:p>
            <a:r>
              <a:rPr lang="de-DE" dirty="0"/>
              <a:t>Attention ist quasi Suche ähnlicher Vektoren, Vektorraum = hochdimensionaler Registerschrank</a:t>
            </a:r>
          </a:p>
          <a:p>
            <a:r>
              <a:rPr lang="de-DE" dirty="0"/>
              <a:t>-&gt; sehr viele Vektoren orthogonal, also Skalarprodukt ~ 0, falls gleiche Richtung wird Skalarprodukt sehr groß, also Ähnlichkeit groß</a:t>
            </a:r>
          </a:p>
        </p:txBody>
      </p:sp>
      <p:sp>
        <p:nvSpPr>
          <p:cNvPr id="4" name="Foliennummernplatzhalter 3"/>
          <p:cNvSpPr>
            <a:spLocks noGrp="1"/>
          </p:cNvSpPr>
          <p:nvPr>
            <p:ph type="sldNum" sz="quarter" idx="5"/>
          </p:nvPr>
        </p:nvSpPr>
        <p:spPr/>
        <p:txBody>
          <a:bodyPr/>
          <a:lstStyle/>
          <a:p>
            <a:fld id="{AB9EDB5D-BD4B-C740-8F6C-B28044BEA9E4}" type="slidenum">
              <a:rPr lang="de-DE" smtClean="0"/>
              <a:pPr/>
              <a:t>26</a:t>
            </a:fld>
            <a:endParaRPr lang="de-DE"/>
          </a:p>
        </p:txBody>
      </p:sp>
    </p:spTree>
    <p:extLst>
      <p:ext uri="{BB962C8B-B14F-4D97-AF65-F5344CB8AC3E}">
        <p14:creationId xmlns:p14="http://schemas.microsoft.com/office/powerpoint/2010/main" val="47717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Rekurrenz vollständig entfernt, Transformer wendet nur noch Attention und reguläres FFN an</a:t>
            </a:r>
          </a:p>
          <a:p>
            <a:r>
              <a:rPr lang="de-DE" dirty="0"/>
              <a:t>Transformer = Generalisierung von MLP, weil on </a:t>
            </a:r>
            <a:r>
              <a:rPr lang="de-DE" dirty="0" err="1"/>
              <a:t>the</a:t>
            </a:r>
            <a:r>
              <a:rPr lang="de-DE" dirty="0"/>
              <a:t> </a:t>
            </a:r>
            <a:r>
              <a:rPr lang="de-DE" dirty="0" err="1"/>
              <a:t>fly</a:t>
            </a:r>
            <a:r>
              <a:rPr lang="de-DE" dirty="0"/>
              <a:t> alles mit allem verknüpft wird und Entfernung von </a:t>
            </a:r>
            <a:r>
              <a:rPr lang="de-DE" dirty="0" err="1"/>
              <a:t>apriori</a:t>
            </a:r>
            <a:r>
              <a:rPr lang="de-DE" dirty="0"/>
              <a:t> Annahmen</a:t>
            </a:r>
          </a:p>
          <a:p>
            <a:r>
              <a:rPr lang="de-DE" dirty="0"/>
              <a:t>RNN -&gt; induktiver Bias zur sequentiellen Verarbeitung, ergibt Sinn weil man so liest</a:t>
            </a:r>
          </a:p>
          <a:p>
            <a:r>
              <a:rPr lang="de-DE" dirty="0"/>
              <a:t>CNN -&gt; induktiver Bias zur Segmentierung, ergibt Sinn weil man sich auf Teile eines Bildes fokussiert</a:t>
            </a:r>
          </a:p>
          <a:p>
            <a:r>
              <a:rPr lang="de-DE" dirty="0"/>
              <a:t>Bias macht nur Sinn bei wenig Daten</a:t>
            </a:r>
          </a:p>
          <a:p>
            <a:r>
              <a:rPr lang="de-DE" dirty="0"/>
              <a:t>Genug Daten -&gt; nah an tatsächlicher Funktion, also verschlechtert Bias die Approximation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27</a:t>
            </a:fld>
            <a:endParaRPr lang="de-DE"/>
          </a:p>
        </p:txBody>
      </p:sp>
    </p:spTree>
    <p:extLst>
      <p:ext uri="{BB962C8B-B14F-4D97-AF65-F5344CB8AC3E}">
        <p14:creationId xmlns:p14="http://schemas.microsoft.com/office/powerpoint/2010/main" val="93627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zusammenfassen:</a:t>
            </a:r>
          </a:p>
          <a:p>
            <a:r>
              <a:rPr lang="de-DE" dirty="0"/>
              <a:t>1.) Aufwand, neue Übungs- und Klausuraufgaben zu stellen, hoch</a:t>
            </a:r>
          </a:p>
          <a:p>
            <a:r>
              <a:rPr lang="de-DE" dirty="0"/>
              <a:t>2.) zu wenige unterschiedliche Übungs- und Klausuraufgaben</a:t>
            </a:r>
          </a:p>
          <a:p>
            <a:r>
              <a:rPr lang="de-DE" dirty="0"/>
              <a:t>3.) Lösungshilfen durch Lehrende nötig</a:t>
            </a:r>
          </a:p>
          <a:p>
            <a:r>
              <a:rPr lang="de-DE" dirty="0"/>
              <a:t>4.) kein orts-, zeit- und leistungsunabhängiges Lernen möglich</a:t>
            </a:r>
          </a:p>
        </p:txBody>
      </p:sp>
      <p:sp>
        <p:nvSpPr>
          <p:cNvPr id="4" name="Foliennummernplatzhalter 3"/>
          <p:cNvSpPr>
            <a:spLocks noGrp="1"/>
          </p:cNvSpPr>
          <p:nvPr>
            <p:ph type="sldNum" sz="quarter" idx="5"/>
          </p:nvPr>
        </p:nvSpPr>
        <p:spPr/>
        <p:txBody>
          <a:bodyPr/>
          <a:lstStyle/>
          <a:p>
            <a:fld id="{AB9EDB5D-BD4B-C740-8F6C-B28044BEA9E4}" type="slidenum">
              <a:rPr lang="de-DE" smtClean="0"/>
              <a:pPr/>
              <a:t>2</a:t>
            </a:fld>
            <a:endParaRPr lang="de-DE"/>
          </a:p>
        </p:txBody>
      </p:sp>
    </p:spTree>
    <p:extLst>
      <p:ext uri="{BB962C8B-B14F-4D97-AF65-F5344CB8AC3E}">
        <p14:creationId xmlns:p14="http://schemas.microsoft.com/office/powerpoint/2010/main" val="2043597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 zwischen menschlich generierten und maschinell generierten </a:t>
            </a:r>
            <a:r>
              <a:rPr lang="de-DE" dirty="0" err="1"/>
              <a:t>KnowledgeGraph</a:t>
            </a:r>
            <a:r>
              <a:rPr lang="de-DE" dirty="0"/>
              <a:t> </a:t>
            </a:r>
          </a:p>
          <a:p>
            <a:r>
              <a:rPr lang="de-DE" dirty="0"/>
              <a:t>Domäne: </a:t>
            </a:r>
            <a:r>
              <a:rPr lang="de-DE" dirty="0" err="1"/>
              <a:t>CommonSense</a:t>
            </a:r>
            <a:r>
              <a:rPr lang="de-DE" dirty="0"/>
              <a:t> Knowledge</a:t>
            </a:r>
          </a:p>
        </p:txBody>
      </p:sp>
      <p:sp>
        <p:nvSpPr>
          <p:cNvPr id="4" name="Foliennummernplatzhalter 3"/>
          <p:cNvSpPr>
            <a:spLocks noGrp="1"/>
          </p:cNvSpPr>
          <p:nvPr>
            <p:ph type="sldNum" sz="quarter" idx="5"/>
          </p:nvPr>
        </p:nvSpPr>
        <p:spPr/>
        <p:txBody>
          <a:bodyPr/>
          <a:lstStyle/>
          <a:p>
            <a:fld id="{AB9EDB5D-BD4B-C740-8F6C-B28044BEA9E4}" type="slidenum">
              <a:rPr lang="de-DE" smtClean="0"/>
              <a:pPr/>
              <a:t>28</a:t>
            </a:fld>
            <a:endParaRPr lang="de-DE"/>
          </a:p>
        </p:txBody>
      </p:sp>
    </p:spTree>
    <p:extLst>
      <p:ext uri="{BB962C8B-B14F-4D97-AF65-F5344CB8AC3E}">
        <p14:creationId xmlns:p14="http://schemas.microsoft.com/office/powerpoint/2010/main" val="2764315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Evtl. erweitern/verbessern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29</a:t>
            </a:fld>
            <a:endParaRPr lang="de-DE"/>
          </a:p>
        </p:txBody>
      </p:sp>
    </p:spTree>
    <p:extLst>
      <p:ext uri="{BB962C8B-B14F-4D97-AF65-F5344CB8AC3E}">
        <p14:creationId xmlns:p14="http://schemas.microsoft.com/office/powerpoint/2010/main" val="299200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ALADIN-II-Antrag aus Programm „Förderung innovativer Lehrformen“ bereits bewilligt, aber nur 6.000 Euro. :-( Wieder in Zusammenarbeit mit den Herren Professoren Gonschorek und Schwarzbach. Einfach nur erst mal neue Aufgabentypen erstellen.</a:t>
            </a:r>
          </a:p>
          <a:p>
            <a:endParaRPr lang="de-DE" dirty="0"/>
          </a:p>
          <a:p>
            <a:r>
              <a:rPr lang="de-DE" dirty="0"/>
              <a:t>OPALADIN-Antrag hat gerüchteweise gute Chancen, halbe E 13 für ein Jahr. Wenn angenommen, dann wird der hier vorgestellte Ansatz hoffentlich erfolgreich umgesetzt, aber Herr Christ hat sowieso vor, ihn im Rahmen seiner Masterarbeit weiterzuverfolgen, was mich persönlich äußerst freut.</a:t>
            </a:r>
          </a:p>
          <a:p>
            <a:endParaRPr lang="de-DE" dirty="0"/>
          </a:p>
          <a:p>
            <a:r>
              <a:rPr lang="de-DE" dirty="0"/>
              <a:t>Für Datenfluss-, ERM- und UML-Modellierung und auch für die neuen Aufgabentypen aus dem OPALADIN-Antrag benötigen wir natürlich Aufgabenstellungen, die so formuliert werden, wie sie ein Mensch formuliert hätte, wofür wir den hier dargestellten Ansatz mit Sprachmodellen und Wissensdatenbanken dringend benötigen. Insbesondere für Aufgaben zu Strukturdiagrammen der UML kann ich mir den Ansatz sehr gut vorstellen.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31</a:t>
            </a:fld>
            <a:endParaRPr lang="de-DE"/>
          </a:p>
        </p:txBody>
      </p:sp>
    </p:spTree>
    <p:extLst>
      <p:ext uri="{BB962C8B-B14F-4D97-AF65-F5344CB8AC3E}">
        <p14:creationId xmlns:p14="http://schemas.microsoft.com/office/powerpoint/2010/main" val="305874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32</a:t>
            </a:fld>
            <a:endParaRPr lang="de-DE"/>
          </a:p>
        </p:txBody>
      </p:sp>
    </p:spTree>
    <p:extLst>
      <p:ext uri="{BB962C8B-B14F-4D97-AF65-F5344CB8AC3E}">
        <p14:creationId xmlns:p14="http://schemas.microsoft.com/office/powerpoint/2010/main" val="155389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wiederum kurzfassen:</a:t>
            </a:r>
          </a:p>
          <a:p>
            <a:r>
              <a:rPr lang="de-DE" dirty="0"/>
              <a:t>1.) Studentinnen und Studenten sollen große Mengen automatisch generierter Aufgaben erhalten und lösen können, ohne dass ich ihnen dabei helfen muss. </a:t>
            </a:r>
            <a:r>
              <a:rPr lang="de-DE" dirty="0">
                <a:sym typeface="Wingdings" panose="05000000000000000000" pitchFamily="2" charset="2"/>
              </a:rPr>
              <a:t> Aufwandsreduktion</a:t>
            </a:r>
            <a:endParaRPr lang="de-DE" dirty="0"/>
          </a:p>
          <a:p>
            <a:r>
              <a:rPr lang="de-DE" dirty="0"/>
              <a:t>2.) Die Studentinnen und Studenten sollen motiviert werden, die Aufgaben auch tatsächlich zu lösen, z. B. durch leistungsgerechte Aufgaben und </a:t>
            </a:r>
            <a:r>
              <a:rPr lang="de-DE" dirty="0" err="1"/>
              <a:t>Gamifikation</a:t>
            </a:r>
            <a:r>
              <a:rPr lang="de-DE" dirty="0"/>
              <a:t>.</a:t>
            </a:r>
          </a:p>
          <a:p>
            <a:r>
              <a:rPr lang="de-DE" dirty="0"/>
              <a:t>3.) Der Studienerfolg soll erhöht werden.</a:t>
            </a:r>
          </a:p>
          <a:p>
            <a:r>
              <a:rPr lang="de-DE" dirty="0"/>
              <a:t>4.) Quasi jeder soll ALADIN einsetzen (können, Webanwendung, auf mobilen Geräten lauffähig, (potenziell) mehrsprachig).</a:t>
            </a:r>
          </a:p>
        </p:txBody>
      </p:sp>
      <p:sp>
        <p:nvSpPr>
          <p:cNvPr id="4" name="Foliennummernplatzhalter 3"/>
          <p:cNvSpPr>
            <a:spLocks noGrp="1"/>
          </p:cNvSpPr>
          <p:nvPr>
            <p:ph type="sldNum" sz="quarter" idx="5"/>
          </p:nvPr>
        </p:nvSpPr>
        <p:spPr/>
        <p:txBody>
          <a:bodyPr/>
          <a:lstStyle/>
          <a:p>
            <a:fld id="{AB9EDB5D-BD4B-C740-8F6C-B28044BEA9E4}" type="slidenum">
              <a:rPr lang="de-DE" smtClean="0"/>
              <a:pPr/>
              <a:t>3</a:t>
            </a:fld>
            <a:endParaRPr lang="de-DE"/>
          </a:p>
        </p:txBody>
      </p:sp>
    </p:spTree>
    <p:extLst>
      <p:ext uri="{BB962C8B-B14F-4D97-AF65-F5344CB8AC3E}">
        <p14:creationId xmlns:p14="http://schemas.microsoft.com/office/powerpoint/2010/main" val="204950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ALADIN-II-Antrag stand:</a:t>
            </a:r>
          </a:p>
          <a:p>
            <a:r>
              <a:rPr lang="de-DE" dirty="0"/>
              <a:t>Terminierung</a:t>
            </a:r>
          </a:p>
          <a:p>
            <a:r>
              <a:rPr lang="de-DE" dirty="0" err="1"/>
              <a:t>Spatial</a:t>
            </a:r>
            <a:r>
              <a:rPr lang="de-DE" dirty="0"/>
              <a:t> SQL</a:t>
            </a:r>
          </a:p>
          <a:p>
            <a:r>
              <a:rPr lang="de-DE" dirty="0"/>
              <a:t>Netzplantechnik</a:t>
            </a:r>
          </a:p>
          <a:p>
            <a:r>
              <a:rPr lang="de-DE" dirty="0"/>
              <a:t>PERT</a:t>
            </a:r>
          </a:p>
          <a:p>
            <a:r>
              <a:rPr lang="de-DE" dirty="0"/>
              <a:t>Datenfluss</a:t>
            </a:r>
          </a:p>
          <a:p>
            <a:r>
              <a:rPr lang="de-DE" dirty="0"/>
              <a:t>ERM-Modellierung.</a:t>
            </a:r>
          </a:p>
          <a:p>
            <a:r>
              <a:rPr lang="de-DE" dirty="0"/>
              <a:t>UML-Modellierung</a:t>
            </a:r>
          </a:p>
        </p:txBody>
      </p:sp>
      <p:sp>
        <p:nvSpPr>
          <p:cNvPr id="4" name="Foliennummernplatzhalter 3"/>
          <p:cNvSpPr>
            <a:spLocks noGrp="1"/>
          </p:cNvSpPr>
          <p:nvPr>
            <p:ph type="sldNum" sz="quarter" idx="5"/>
          </p:nvPr>
        </p:nvSpPr>
        <p:spPr/>
        <p:txBody>
          <a:bodyPr/>
          <a:lstStyle/>
          <a:p>
            <a:fld id="{AB9EDB5D-BD4B-C740-8F6C-B28044BEA9E4}" type="slidenum">
              <a:rPr lang="de-DE" smtClean="0"/>
              <a:pPr/>
              <a:t>4</a:t>
            </a:fld>
            <a:endParaRPr lang="de-DE"/>
          </a:p>
        </p:txBody>
      </p:sp>
    </p:spTree>
    <p:extLst>
      <p:ext uri="{BB962C8B-B14F-4D97-AF65-F5344CB8AC3E}">
        <p14:creationId xmlns:p14="http://schemas.microsoft.com/office/powerpoint/2010/main" val="295002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Noch mal kurz zusammenfassen, was ALADIN macht und wie es prinzipiell arbeitet; vielleicht sogar anhand eines Diagramms?!</a:t>
            </a:r>
          </a:p>
        </p:txBody>
      </p:sp>
      <p:sp>
        <p:nvSpPr>
          <p:cNvPr id="4" name="Foliennummernplatzhalter 3"/>
          <p:cNvSpPr>
            <a:spLocks noGrp="1"/>
          </p:cNvSpPr>
          <p:nvPr>
            <p:ph type="sldNum" sz="quarter" idx="5"/>
          </p:nvPr>
        </p:nvSpPr>
        <p:spPr/>
        <p:txBody>
          <a:bodyPr/>
          <a:lstStyle/>
          <a:p>
            <a:fld id="{AB9EDB5D-BD4B-C740-8F6C-B28044BEA9E4}" type="slidenum">
              <a:rPr lang="de-DE" smtClean="0"/>
              <a:pPr/>
              <a:t>5</a:t>
            </a:fld>
            <a:endParaRPr lang="de-DE"/>
          </a:p>
        </p:txBody>
      </p:sp>
    </p:spTree>
    <p:extLst>
      <p:ext uri="{BB962C8B-B14F-4D97-AF65-F5344CB8AC3E}">
        <p14:creationId xmlns:p14="http://schemas.microsoft.com/office/powerpoint/2010/main" val="318072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JSON, Beispiel auf nächster Folie</a:t>
            </a:r>
          </a:p>
          <a:p>
            <a:r>
              <a:rPr lang="de-DE" dirty="0"/>
              <a:t>MVVM – Model </a:t>
            </a:r>
            <a:r>
              <a:rPr lang="de-DE" dirty="0" err="1"/>
              <a:t>ViewModel</a:t>
            </a:r>
            <a:r>
              <a:rPr lang="de-DE" dirty="0"/>
              <a:t> View</a:t>
            </a:r>
          </a:p>
          <a:p>
            <a:r>
              <a:rPr lang="de-DE" dirty="0"/>
              <a:t>Abwandlung von MVC Entwurfsmuster – Model View Controller</a:t>
            </a:r>
          </a:p>
          <a:p>
            <a:r>
              <a:rPr lang="de-DE" dirty="0"/>
              <a:t>Nutzer denkt er kommuniziert mit Oberfläche, Oberfläche aktualisiert </a:t>
            </a:r>
            <a:r>
              <a:rPr lang="de-DE" dirty="0" err="1"/>
              <a:t>ViewModel</a:t>
            </a:r>
            <a:r>
              <a:rPr lang="de-DE" dirty="0"/>
              <a:t>, Interaktion mit Backend über Model, und Propagierung der Daten über </a:t>
            </a:r>
            <a:r>
              <a:rPr lang="de-DE" dirty="0" err="1"/>
              <a:t>ViewModel</a:t>
            </a:r>
            <a:r>
              <a:rPr lang="de-DE" dirty="0"/>
              <a:t> zurück an View;</a:t>
            </a:r>
          </a:p>
          <a:p>
            <a:r>
              <a:rPr lang="de-DE" dirty="0"/>
              <a:t>Schnittstelle/Web kümmert sich um Load </a:t>
            </a:r>
            <a:r>
              <a:rPr lang="de-DE" dirty="0" err="1"/>
              <a:t>Balancing</a:t>
            </a:r>
            <a:r>
              <a:rPr lang="de-DE" dirty="0"/>
              <a:t>, Reverse Proxy implementiert Round Robin Verfahren, langlaufende Prozesse über RPC an Message Queue</a:t>
            </a:r>
          </a:p>
          <a:p>
            <a:r>
              <a:rPr lang="de-DE" dirty="0"/>
              <a:t>Backend hält Broker und vordefinierte Queues, </a:t>
            </a:r>
            <a:r>
              <a:rPr lang="de-DE" dirty="0" err="1"/>
              <a:t>Worker</a:t>
            </a:r>
            <a:r>
              <a:rPr lang="de-DE" dirty="0"/>
              <a:t> können skaliert werden, nach Bedarf/Menge an Tasks in Queues.</a:t>
            </a:r>
          </a:p>
        </p:txBody>
      </p:sp>
      <p:sp>
        <p:nvSpPr>
          <p:cNvPr id="4" name="Foliennummernplatzhalter 3"/>
          <p:cNvSpPr>
            <a:spLocks noGrp="1"/>
          </p:cNvSpPr>
          <p:nvPr>
            <p:ph type="sldNum" sz="quarter" idx="5"/>
          </p:nvPr>
        </p:nvSpPr>
        <p:spPr/>
        <p:txBody>
          <a:bodyPr/>
          <a:lstStyle/>
          <a:p>
            <a:fld id="{AB9EDB5D-BD4B-C740-8F6C-B28044BEA9E4}" type="slidenum">
              <a:rPr lang="de-DE" smtClean="0"/>
              <a:pPr/>
              <a:t>6</a:t>
            </a:fld>
            <a:endParaRPr lang="de-DE"/>
          </a:p>
        </p:txBody>
      </p:sp>
    </p:spTree>
    <p:extLst>
      <p:ext uri="{BB962C8B-B14F-4D97-AF65-F5344CB8AC3E}">
        <p14:creationId xmlns:p14="http://schemas.microsoft.com/office/powerpoint/2010/main" val="197139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 bestehen aus mehren Teilaufgaben, welche eine Sicht darstellen -&gt; Gerichteter Graph</a:t>
            </a:r>
          </a:p>
          <a:p>
            <a:r>
              <a:rPr lang="de-DE" dirty="0"/>
              <a:t>Eine Sicht ist eine Darstellung mehrerer UI-Elemente in einem Raster</a:t>
            </a:r>
          </a:p>
          <a:p>
            <a:r>
              <a:rPr lang="de-DE" dirty="0"/>
              <a:t>Oberfläche ist quasi „Aufgabeninterpreter“</a:t>
            </a:r>
          </a:p>
          <a:p>
            <a:endParaRPr lang="de-DE" dirty="0"/>
          </a:p>
          <a:p>
            <a:r>
              <a:rPr lang="de-DE" dirty="0"/>
              <a:t>Applikationszustand kann als Baum dargestellt werden</a:t>
            </a:r>
          </a:p>
          <a:p>
            <a:r>
              <a:rPr lang="de-DE" dirty="0"/>
              <a:t>UI-Elemente mit Zuständen mappen</a:t>
            </a:r>
          </a:p>
          <a:p>
            <a:endParaRPr lang="de-DE" dirty="0"/>
          </a:p>
          <a:p>
            <a:r>
              <a:rPr lang="de-DE" dirty="0"/>
              <a:t>Ermöglicht kaskadierende Validierung ausgehend der kleinsten „atomaren“ Elemente</a:t>
            </a:r>
          </a:p>
          <a:p>
            <a:endParaRPr lang="de-DE" dirty="0"/>
          </a:p>
          <a:p>
            <a:r>
              <a:rPr lang="de-DE" dirty="0"/>
              <a:t>Interaktionen werden durch den Applikationszustand geleitet</a:t>
            </a:r>
          </a:p>
          <a:p>
            <a:r>
              <a:rPr lang="de-DE" dirty="0"/>
              <a:t>-&gt; ermöglicht Aufzeichnung, etc..</a:t>
            </a:r>
          </a:p>
        </p:txBody>
      </p:sp>
      <p:sp>
        <p:nvSpPr>
          <p:cNvPr id="4" name="Foliennummernplatzhalter 3"/>
          <p:cNvSpPr>
            <a:spLocks noGrp="1"/>
          </p:cNvSpPr>
          <p:nvPr>
            <p:ph type="sldNum" sz="quarter" idx="5"/>
          </p:nvPr>
        </p:nvSpPr>
        <p:spPr/>
        <p:txBody>
          <a:bodyPr/>
          <a:lstStyle/>
          <a:p>
            <a:fld id="{AB9EDB5D-BD4B-C740-8F6C-B28044BEA9E4}" type="slidenum">
              <a:rPr lang="de-DE" smtClean="0"/>
              <a:pPr/>
              <a:t>7</a:t>
            </a:fld>
            <a:endParaRPr lang="de-DE"/>
          </a:p>
        </p:txBody>
      </p:sp>
    </p:spTree>
    <p:extLst>
      <p:ext uri="{BB962C8B-B14F-4D97-AF65-F5344CB8AC3E}">
        <p14:creationId xmlns:p14="http://schemas.microsoft.com/office/powerpoint/2010/main" val="258605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8</a:t>
            </a:fld>
            <a:endParaRPr lang="de-DE"/>
          </a:p>
        </p:txBody>
      </p:sp>
    </p:spTree>
    <p:extLst>
      <p:ext uri="{BB962C8B-B14F-4D97-AF65-F5344CB8AC3E}">
        <p14:creationId xmlns:p14="http://schemas.microsoft.com/office/powerpoint/2010/main" val="309862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9</a:t>
            </a:fld>
            <a:endParaRPr lang="de-DE"/>
          </a:p>
        </p:txBody>
      </p:sp>
    </p:spTree>
    <p:extLst>
      <p:ext uri="{BB962C8B-B14F-4D97-AF65-F5344CB8AC3E}">
        <p14:creationId xmlns:p14="http://schemas.microsoft.com/office/powerpoint/2010/main" val="20570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76000" y="1052736"/>
            <a:ext cx="10992608" cy="525658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73428EE9-B119-46F8-9443-02C6B9F2159A}"/>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3" name="Diagrammplatzhalter 2"/>
          <p:cNvSpPr>
            <a:spLocks noGrp="1"/>
          </p:cNvSpPr>
          <p:nvPr>
            <p:ph type="chart" idx="1"/>
          </p:nvPr>
        </p:nvSpPr>
        <p:spPr>
          <a:xfrm>
            <a:off x="576000" y="1052736"/>
            <a:ext cx="10992608" cy="5256584"/>
          </a:xfrm>
          <a:prstGeom prst="rect">
            <a:avLst/>
          </a:prstGeom>
        </p:spPr>
        <p:txBody>
          <a:bodyPr/>
          <a:lstStyle/>
          <a:p>
            <a:endParaRPr lang="de-DE" dirty="0"/>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4FFBADCE-9344-4DBA-A01A-D5621D7F99E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263352" y="6588000"/>
            <a:ext cx="1656648" cy="215444"/>
          </a:xfrm>
          <a:prstGeom prst="rect">
            <a:avLst/>
          </a:prstGeom>
          <a:noFill/>
          <a:ln w="9525">
            <a:noFill/>
            <a:miter lim="800000"/>
            <a:headEnd/>
            <a:tailEnd/>
          </a:ln>
          <a:effectLst/>
        </p:spPr>
        <p:txBody>
          <a:bodyPr wrap="square" lIns="0">
            <a:prstTxWarp prst="textNoShape">
              <a:avLst/>
            </a:prstTxWarp>
            <a:spAutoFit/>
          </a:bodyPr>
          <a:lstStyle/>
          <a:p>
            <a:r>
              <a:rPr lang="de-DE" sz="800" dirty="0"/>
              <a:t>Paul Christ und Torsten Munkelt</a:t>
            </a:r>
          </a:p>
        </p:txBody>
      </p:sp>
      <p:sp>
        <p:nvSpPr>
          <p:cNvPr id="6168" name="Text Box 24"/>
          <p:cNvSpPr txBox="1">
            <a:spLocks noChangeArrowheads="1"/>
          </p:cNvSpPr>
          <p:nvPr userDrawn="1"/>
        </p:nvSpPr>
        <p:spPr bwMode="auto">
          <a:xfrm>
            <a:off x="2400000" y="6588000"/>
            <a:ext cx="6393338" cy="215444"/>
          </a:xfrm>
          <a:prstGeom prst="rect">
            <a:avLst/>
          </a:prstGeom>
          <a:noFill/>
          <a:ln w="9525">
            <a:noFill/>
            <a:miter lim="800000"/>
            <a:headEnd/>
            <a:tailEnd/>
          </a:ln>
          <a:effectLst/>
        </p:spPr>
        <p:txBody>
          <a:bodyPr wrap="square" lIns="0">
            <a:prstTxWarp prst="textNoShape">
              <a:avLst/>
            </a:prstTxWarp>
            <a:spAutoFit/>
          </a:bodyPr>
          <a:lstStyle/>
          <a:p>
            <a:pPr marL="0" indent="0" algn="ctr">
              <a:buNone/>
            </a:pPr>
            <a:r>
              <a:rPr lang="de-DE" sz="800" dirty="0"/>
              <a:t>ALADIN: Generator für SQL-Aufgaben und Lösungshilfen – von der Syntaktik zur Semantik</a:t>
            </a:r>
            <a:endParaRPr lang="de-DE" sz="800" b="1" dirty="0">
              <a:latin typeface="Calibri"/>
              <a:cs typeface="Arial"/>
            </a:endParaRPr>
          </a:p>
        </p:txBody>
      </p:sp>
      <p:cxnSp>
        <p:nvCxnSpPr>
          <p:cNvPr id="29" name="Gerade Verbindung 28"/>
          <p:cNvCxnSpPr/>
          <p:nvPr userDrawn="1"/>
        </p:nvCxnSpPr>
        <p:spPr bwMode="auto">
          <a:xfrm>
            <a:off x="0" y="6576864"/>
            <a:ext cx="12192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39" name="Gerade Verbindung 38"/>
          <p:cNvCxnSpPr/>
          <p:nvPr userDrawn="1"/>
        </p:nvCxnSpPr>
        <p:spPr bwMode="auto">
          <a:xfrm rot="5400000">
            <a:off x="88275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40" name="Gerade Verbindung 39"/>
          <p:cNvCxnSpPr/>
          <p:nvPr userDrawn="1"/>
        </p:nvCxnSpPr>
        <p:spPr bwMode="auto">
          <a:xfrm rot="5400000">
            <a:off x="21219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3" name="Gerade Verbindung 12"/>
          <p:cNvCxnSpPr/>
          <p:nvPr userDrawn="1"/>
        </p:nvCxnSpPr>
        <p:spPr bwMode="auto">
          <a:xfrm rot="5400000">
            <a:off x="105547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feld 15"/>
          <p:cNvSpPr txBox="1"/>
          <p:nvPr userDrawn="1"/>
        </p:nvSpPr>
        <p:spPr>
          <a:xfrm>
            <a:off x="-1320800" y="1066800"/>
            <a:ext cx="184731" cy="523220"/>
          </a:xfrm>
          <a:prstGeom prst="rect">
            <a:avLst/>
          </a:prstGeom>
          <a:noFill/>
        </p:spPr>
        <p:txBody>
          <a:bodyPr wrap="none" rtlCol="0">
            <a:spAutoFit/>
          </a:bodyPr>
          <a:lstStyle/>
          <a:p>
            <a:endParaRPr lang="de-DE" sz="2800" dirty="0"/>
          </a:p>
        </p:txBody>
      </p:sp>
      <p:cxnSp>
        <p:nvCxnSpPr>
          <p:cNvPr id="17" name="Gerade Verbindung 16"/>
          <p:cNvCxnSpPr/>
          <p:nvPr userDrawn="1"/>
        </p:nvCxnSpPr>
        <p:spPr bwMode="auto">
          <a:xfrm>
            <a:off x="480000" y="676957"/>
            <a:ext cx="792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8" name="Text Box 24"/>
          <p:cNvSpPr txBox="1">
            <a:spLocks noChangeArrowheads="1"/>
          </p:cNvSpPr>
          <p:nvPr userDrawn="1"/>
        </p:nvSpPr>
        <p:spPr bwMode="auto">
          <a:xfrm>
            <a:off x="9120000" y="6588000"/>
            <a:ext cx="13448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‹Nr.›</a:t>
            </a:fld>
            <a:endParaRPr lang="de-DE" sz="800" dirty="0"/>
          </a:p>
        </p:txBody>
      </p:sp>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8288" y="192970"/>
            <a:ext cx="2814571" cy="483987"/>
          </a:xfrm>
          <a:prstGeom prst="rect">
            <a:avLst/>
          </a:prstGeom>
        </p:spPr>
      </p:pic>
      <p:sp>
        <p:nvSpPr>
          <p:cNvPr id="2" name="Datumsplatzhalter 1">
            <a:extLst>
              <a:ext uri="{FF2B5EF4-FFF2-40B4-BE49-F238E27FC236}">
                <a16:creationId xmlns:a16="http://schemas.microsoft.com/office/drawing/2014/main" id="{9FE3E382-4C26-4937-ACD5-5EE7DAACA15B}"/>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12"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32.png"/><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1.png"/><Relationship Id="rId7"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2.png"/><Relationship Id="rId9" Type="http://schemas.microsoft.com/office/2007/relationships/diagramDrawing" Target="../diagrams/drawing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arxiv.org/abs/1706.03762"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arxiv.org/abs/2110.07178" TargetMode="External"/><Relationship Id="rId10" Type="http://schemas.openxmlformats.org/officeDocument/2006/relationships/hyperlink" Target="https://arxiv.org/abs/1906.05317" TargetMode="External"/><Relationship Id="rId4" Type="http://schemas.openxmlformats.org/officeDocument/2006/relationships/image" Target="../media/image37.png"/><Relationship Id="rId9" Type="http://schemas.openxmlformats.org/officeDocument/2006/relationships/hyperlink" Target="https://github.com/facebookresearch/LAM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6111FC7-9C70-45C2-AB9A-ABFC8D0595C3}"/>
              </a:ext>
            </a:extLst>
          </p:cNvPr>
          <p:cNvSpPr>
            <a:spLocks noGrp="1"/>
          </p:cNvSpPr>
          <p:nvPr>
            <p:ph idx="1"/>
          </p:nvPr>
        </p:nvSpPr>
        <p:spPr/>
        <p:txBody>
          <a:bodyPr anchor="t"/>
          <a:lstStyle/>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endParaRPr lang="de-DE" sz="2800" dirty="0"/>
          </a:p>
          <a:p>
            <a:pPr marL="0" indent="0" algn="ctr">
              <a:buNone/>
            </a:pPr>
            <a:r>
              <a:rPr lang="de-DE" sz="2800" dirty="0"/>
              <a:t>ALADIN: Generator für SQL-Aufgaben und Lösungshilfen </a:t>
            </a:r>
          </a:p>
          <a:p>
            <a:pPr marL="0" indent="0" algn="ctr">
              <a:buNone/>
            </a:pPr>
            <a:r>
              <a:rPr lang="de-DE" sz="2800" dirty="0"/>
              <a:t>– von der Syntaktik zur Semantik</a:t>
            </a:r>
            <a:endParaRPr lang="de-DE" sz="2800" b="1" dirty="0">
              <a:latin typeface="Calibri"/>
              <a:cs typeface="Arial"/>
            </a:endParaRPr>
          </a:p>
        </p:txBody>
      </p:sp>
      <p:sp>
        <p:nvSpPr>
          <p:cNvPr id="3" name="Titel 2">
            <a:extLst>
              <a:ext uri="{FF2B5EF4-FFF2-40B4-BE49-F238E27FC236}">
                <a16:creationId xmlns:a16="http://schemas.microsoft.com/office/drawing/2014/main" id="{3BB56AB2-54E7-4B96-9928-9B31E670243B}"/>
              </a:ext>
            </a:extLst>
          </p:cNvPr>
          <p:cNvSpPr>
            <a:spLocks noGrp="1"/>
          </p:cNvSpPr>
          <p:nvPr>
            <p:ph type="title"/>
          </p:nvPr>
        </p:nvSpPr>
        <p:spPr/>
        <p:txBody>
          <a:bodyPr/>
          <a:lstStyle/>
          <a:p>
            <a:endParaRPr lang="de-DE" sz="2400" dirty="0">
              <a:latin typeface="Arial"/>
              <a:ea typeface="+mj-lt"/>
              <a:cs typeface="+mj-lt"/>
            </a:endParaRPr>
          </a:p>
        </p:txBody>
      </p:sp>
      <p:sp>
        <p:nvSpPr>
          <p:cNvPr id="4" name="Datumsplatzhalter 1">
            <a:extLst>
              <a:ext uri="{FF2B5EF4-FFF2-40B4-BE49-F238E27FC236}">
                <a16:creationId xmlns:a16="http://schemas.microsoft.com/office/drawing/2014/main" id="{84D74FD2-4090-4E1D-8FFA-339DDC4DB67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263078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abgerundete Ecken 54">
            <a:extLst>
              <a:ext uri="{FF2B5EF4-FFF2-40B4-BE49-F238E27FC236}">
                <a16:creationId xmlns:a16="http://schemas.microsoft.com/office/drawing/2014/main" id="{34AD883B-CC23-44C1-AA21-CACC4C46C7FE}"/>
              </a:ext>
            </a:extLst>
          </p:cNvPr>
          <p:cNvSpPr/>
          <p:nvPr/>
        </p:nvSpPr>
        <p:spPr bwMode="auto">
          <a:xfrm>
            <a:off x="5162184" y="4779855"/>
            <a:ext cx="1193460" cy="321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HAVING</a:t>
            </a:r>
          </a:p>
        </p:txBody>
      </p:sp>
      <p:sp>
        <p:nvSpPr>
          <p:cNvPr id="54" name="Rechteck: abgerundete Ecken 53">
            <a:extLst>
              <a:ext uri="{FF2B5EF4-FFF2-40B4-BE49-F238E27FC236}">
                <a16:creationId xmlns:a16="http://schemas.microsoft.com/office/drawing/2014/main" id="{1D06C186-9AAF-4306-BC94-A571CFD92F36}"/>
              </a:ext>
            </a:extLst>
          </p:cNvPr>
          <p:cNvSpPr/>
          <p:nvPr/>
        </p:nvSpPr>
        <p:spPr bwMode="auto">
          <a:xfrm>
            <a:off x="5155237" y="4478278"/>
            <a:ext cx="1201100"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GROUP BY</a:t>
            </a:r>
          </a:p>
        </p:txBody>
      </p:sp>
      <p:sp>
        <p:nvSpPr>
          <p:cNvPr id="2" name="Inhaltsplatzhalter 1">
            <a:extLst>
              <a:ext uri="{FF2B5EF4-FFF2-40B4-BE49-F238E27FC236}">
                <a16:creationId xmlns:a16="http://schemas.microsoft.com/office/drawing/2014/main" id="{BE1DD511-C0A9-42F2-8B3D-B1567829C671}"/>
              </a:ext>
            </a:extLst>
          </p:cNvPr>
          <p:cNvSpPr>
            <a:spLocks noGrp="1"/>
          </p:cNvSpPr>
          <p:nvPr>
            <p:ph idx="1"/>
          </p:nvPr>
        </p:nvSpPr>
        <p:spPr>
          <a:xfrm>
            <a:off x="1604910" y="1844823"/>
            <a:ext cx="1631568" cy="504056"/>
          </a:xfrm>
        </p:spPr>
        <p:txBody>
          <a:bodyPr/>
          <a:lstStyle/>
          <a:p>
            <a:pPr marL="0" indent="0">
              <a:buNone/>
            </a:pPr>
            <a:r>
              <a:rPr lang="de-DE" sz="1200" dirty="0" err="1"/>
              <a:t>Introspection</a:t>
            </a:r>
            <a:endParaRPr lang="de-DE" sz="1400" dirty="0"/>
          </a:p>
        </p:txBody>
      </p:sp>
      <p:sp>
        <p:nvSpPr>
          <p:cNvPr id="3" name="Titel 2">
            <a:extLst>
              <a:ext uri="{FF2B5EF4-FFF2-40B4-BE49-F238E27FC236}">
                <a16:creationId xmlns:a16="http://schemas.microsoft.com/office/drawing/2014/main" id="{39E618CA-740E-4D6F-B696-13474C572C4F}"/>
              </a:ext>
            </a:extLst>
          </p:cNvPr>
          <p:cNvSpPr>
            <a:spLocks noGrp="1"/>
          </p:cNvSpPr>
          <p:nvPr>
            <p:ph type="title"/>
          </p:nvPr>
        </p:nvSpPr>
        <p:spPr/>
        <p:txBody>
          <a:bodyPr/>
          <a:lstStyle/>
          <a:p>
            <a:r>
              <a:rPr lang="de-DE" dirty="0"/>
              <a:t>Algorithmus zur Generierung von SQL-Statements</a:t>
            </a:r>
          </a:p>
        </p:txBody>
      </p:sp>
      <p:sp>
        <p:nvSpPr>
          <p:cNvPr id="4" name="Datumsplatzhalter 3">
            <a:extLst>
              <a:ext uri="{FF2B5EF4-FFF2-40B4-BE49-F238E27FC236}">
                <a16:creationId xmlns:a16="http://schemas.microsoft.com/office/drawing/2014/main" id="{CE483719-3265-4B9F-99D6-81C81F6193A4}"/>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1028" name="Picture 4" descr="https://www.researchgate.net/profile/Mustafa-Aljumaili-3/publication/301228732/figure/fig21/AS:651534387912734@1532349311708/Northwind-database-structure.png">
            <a:extLst>
              <a:ext uri="{FF2B5EF4-FFF2-40B4-BE49-F238E27FC236}">
                <a16:creationId xmlns:a16="http://schemas.microsoft.com/office/drawing/2014/main" id="{B074F8BF-47BA-48C0-B54D-4E2F1BFA1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45" y="908720"/>
            <a:ext cx="38546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8/86/Database-icon.svg/706px-Database-icon.svg.png">
            <a:extLst>
              <a:ext uri="{FF2B5EF4-FFF2-40B4-BE49-F238E27FC236}">
                <a16:creationId xmlns:a16="http://schemas.microsoft.com/office/drawing/2014/main" id="{F583FEAB-F4C4-45F5-911D-4CCEF93DA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8" y="1365649"/>
            <a:ext cx="1008112" cy="14624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Gerade Verbindung mit Pfeil 6">
            <a:extLst>
              <a:ext uri="{FF2B5EF4-FFF2-40B4-BE49-F238E27FC236}">
                <a16:creationId xmlns:a16="http://schemas.microsoft.com/office/drawing/2014/main" id="{B75F8B07-2AF4-440B-A491-C6DDFAAC800B}"/>
              </a:ext>
            </a:extLst>
          </p:cNvPr>
          <p:cNvCxnSpPr>
            <a:stCxn id="1030" idx="3"/>
            <a:endCxn id="1028" idx="1"/>
          </p:cNvCxnSpPr>
          <p:nvPr/>
        </p:nvCxnSpPr>
        <p:spPr bwMode="auto">
          <a:xfrm>
            <a:off x="1604910" y="2096852"/>
            <a:ext cx="1097635" cy="0"/>
          </a:xfrm>
          <a:prstGeom prst="straightConnector1">
            <a:avLst/>
          </a:prstGeom>
          <a:solidFill>
            <a:schemeClr val="accent1"/>
          </a:solidFill>
          <a:ln w="9525" cap="flat" cmpd="sng" algn="ctr">
            <a:solidFill>
              <a:schemeClr val="tx1"/>
            </a:solidFill>
            <a:prstDash val="solid"/>
            <a:round/>
            <a:headEnd type="none" w="med" len="med"/>
            <a:tailEnd type="none"/>
          </a:ln>
          <a:effectLst/>
        </p:spPr>
      </p:cxnSp>
      <p:cxnSp>
        <p:nvCxnSpPr>
          <p:cNvPr id="9" name="Gerade Verbindung mit Pfeil 8">
            <a:extLst>
              <a:ext uri="{FF2B5EF4-FFF2-40B4-BE49-F238E27FC236}">
                <a16:creationId xmlns:a16="http://schemas.microsoft.com/office/drawing/2014/main" id="{97FBC69B-2C85-431C-B4CD-CC2E6C286745}"/>
              </a:ext>
            </a:extLst>
          </p:cNvPr>
          <p:cNvCxnSpPr>
            <a:cxnSpLocks/>
            <a:stCxn id="1028" idx="3"/>
          </p:cNvCxnSpPr>
          <p:nvPr/>
        </p:nvCxnSpPr>
        <p:spPr bwMode="auto">
          <a:xfrm flipV="1">
            <a:off x="6557173" y="1519056"/>
            <a:ext cx="704826" cy="577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Gerade Verbindung mit Pfeil 12">
            <a:extLst>
              <a:ext uri="{FF2B5EF4-FFF2-40B4-BE49-F238E27FC236}">
                <a16:creationId xmlns:a16="http://schemas.microsoft.com/office/drawing/2014/main" id="{D03B2C9C-E97A-4425-9D10-2B09AF5C2D37}"/>
              </a:ext>
            </a:extLst>
          </p:cNvPr>
          <p:cNvCxnSpPr>
            <a:cxnSpLocks/>
            <a:stCxn id="1028" idx="3"/>
            <a:endCxn id="1026" idx="1"/>
          </p:cNvCxnSpPr>
          <p:nvPr/>
        </p:nvCxnSpPr>
        <p:spPr bwMode="auto">
          <a:xfrm>
            <a:off x="6557173" y="2096852"/>
            <a:ext cx="916455"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Gerade Verbindung mit Pfeil 22">
            <a:extLst>
              <a:ext uri="{FF2B5EF4-FFF2-40B4-BE49-F238E27FC236}">
                <a16:creationId xmlns:a16="http://schemas.microsoft.com/office/drawing/2014/main" id="{DC246D62-3401-4227-A25C-FE3262ABEF6B}"/>
              </a:ext>
            </a:extLst>
          </p:cNvPr>
          <p:cNvCxnSpPr>
            <a:cxnSpLocks/>
            <a:stCxn id="1026" idx="3"/>
          </p:cNvCxnSpPr>
          <p:nvPr/>
        </p:nvCxnSpPr>
        <p:spPr bwMode="auto">
          <a:xfrm flipV="1">
            <a:off x="8301632" y="2096852"/>
            <a:ext cx="1222608"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32DC73E9-2613-48D2-A1C2-ADF9C7FE81D2}"/>
              </a:ext>
            </a:extLst>
          </p:cNvPr>
          <p:cNvCxnSpPr>
            <a:cxnSpLocks/>
            <a:stCxn id="36" idx="3"/>
          </p:cNvCxnSpPr>
          <p:nvPr/>
        </p:nvCxnSpPr>
        <p:spPr bwMode="auto">
          <a:xfrm>
            <a:off x="8424302" y="1520399"/>
            <a:ext cx="1099938" cy="576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Inhaltsplatzhalter 1">
            <a:extLst>
              <a:ext uri="{FF2B5EF4-FFF2-40B4-BE49-F238E27FC236}">
                <a16:creationId xmlns:a16="http://schemas.microsoft.com/office/drawing/2014/main" id="{9CC9E6EC-E6B1-4543-8C27-49090CDA5E00}"/>
              </a:ext>
            </a:extLst>
          </p:cNvPr>
          <p:cNvSpPr txBox="1">
            <a:spLocks/>
          </p:cNvSpPr>
          <p:nvPr/>
        </p:nvSpPr>
        <p:spPr>
          <a:xfrm>
            <a:off x="8246300" y="1989830"/>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cxnSp>
        <p:nvCxnSpPr>
          <p:cNvPr id="37" name="Gerade Verbindung mit Pfeil 36">
            <a:extLst>
              <a:ext uri="{FF2B5EF4-FFF2-40B4-BE49-F238E27FC236}">
                <a16:creationId xmlns:a16="http://schemas.microsoft.com/office/drawing/2014/main" id="{9CBA6BE6-9F93-4797-BB8B-D558D4349B32}"/>
              </a:ext>
            </a:extLst>
          </p:cNvPr>
          <p:cNvCxnSpPr>
            <a:cxnSpLocks/>
          </p:cNvCxnSpPr>
          <p:nvPr/>
        </p:nvCxnSpPr>
        <p:spPr bwMode="auto">
          <a:xfrm flipH="1">
            <a:off x="10758252" y="2471907"/>
            <a:ext cx="12517" cy="1718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Inhaltsplatzhalter 1">
            <a:extLst>
              <a:ext uri="{FF2B5EF4-FFF2-40B4-BE49-F238E27FC236}">
                <a16:creationId xmlns:a16="http://schemas.microsoft.com/office/drawing/2014/main" id="{E98B1435-6328-4166-8737-C8031DA0E25D}"/>
              </a:ext>
            </a:extLst>
          </p:cNvPr>
          <p:cNvSpPr txBox="1">
            <a:spLocks/>
          </p:cNvSpPr>
          <p:nvPr/>
        </p:nvSpPr>
        <p:spPr>
          <a:xfrm>
            <a:off x="9624392" y="3372807"/>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Traversierung</a:t>
            </a:r>
            <a:endParaRPr lang="de-DE" sz="1400" kern="0" dirty="0"/>
          </a:p>
        </p:txBody>
      </p:sp>
      <p:cxnSp>
        <p:nvCxnSpPr>
          <p:cNvPr id="40" name="Gerade Verbindung mit Pfeil 39">
            <a:extLst>
              <a:ext uri="{FF2B5EF4-FFF2-40B4-BE49-F238E27FC236}">
                <a16:creationId xmlns:a16="http://schemas.microsoft.com/office/drawing/2014/main" id="{0D2F044F-855F-47DA-8B0D-76549578041C}"/>
              </a:ext>
            </a:extLst>
          </p:cNvPr>
          <p:cNvCxnSpPr>
            <a:cxnSpLocks/>
          </p:cNvCxnSpPr>
          <p:nvPr/>
        </p:nvCxnSpPr>
        <p:spPr bwMode="auto">
          <a:xfrm flipH="1">
            <a:off x="8424302" y="4615660"/>
            <a:ext cx="154186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Inhaltsplatzhalter 1">
            <a:extLst>
              <a:ext uri="{FF2B5EF4-FFF2-40B4-BE49-F238E27FC236}">
                <a16:creationId xmlns:a16="http://schemas.microsoft.com/office/drawing/2014/main" id="{4A9E315A-904C-43E7-9644-2A7392675664}"/>
              </a:ext>
            </a:extLst>
          </p:cNvPr>
          <p:cNvSpPr txBox="1">
            <a:spLocks/>
          </p:cNvSpPr>
          <p:nvPr/>
        </p:nvSpPr>
        <p:spPr>
          <a:xfrm>
            <a:off x="8590073" y="4344900"/>
            <a:ext cx="1541862"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br>
              <a:rPr lang="de-DE" sz="1200" kern="0" dirty="0"/>
            </a:br>
            <a:endParaRPr lang="de-DE" sz="1200" kern="0" dirty="0"/>
          </a:p>
          <a:p>
            <a:pPr marL="0" indent="0">
              <a:buFontTx/>
              <a:buNone/>
            </a:pPr>
            <a:r>
              <a:rPr lang="de-DE" sz="1200" i="1" kern="0" dirty="0"/>
              <a:t>(unter Berücksichtigung</a:t>
            </a:r>
          </a:p>
          <a:p>
            <a:pPr marL="0" indent="0">
              <a:buFontTx/>
              <a:buNone/>
            </a:pPr>
            <a:r>
              <a:rPr lang="de-DE" sz="1200" i="1" kern="0" dirty="0"/>
              <a:t>der maximalen </a:t>
            </a:r>
            <a:r>
              <a:rPr lang="de-DE" sz="1200" i="1" kern="0" dirty="0" err="1"/>
              <a:t>Join</a:t>
            </a:r>
            <a:r>
              <a:rPr lang="de-DE" sz="1200" i="1" kern="0" dirty="0"/>
              <a:t>-Länge)</a:t>
            </a:r>
            <a:endParaRPr lang="de-DE" sz="1400" i="1" kern="0" dirty="0"/>
          </a:p>
        </p:txBody>
      </p:sp>
      <p:sp>
        <p:nvSpPr>
          <p:cNvPr id="50" name="Inhaltsplatzhalter 1">
            <a:extLst>
              <a:ext uri="{FF2B5EF4-FFF2-40B4-BE49-F238E27FC236}">
                <a16:creationId xmlns:a16="http://schemas.microsoft.com/office/drawing/2014/main" id="{EEF3B0E0-2517-4C76-B9B4-C804A74532B6}"/>
              </a:ext>
            </a:extLst>
          </p:cNvPr>
          <p:cNvSpPr txBox="1">
            <a:spLocks/>
          </p:cNvSpPr>
          <p:nvPr/>
        </p:nvSpPr>
        <p:spPr>
          <a:xfrm>
            <a:off x="10770769" y="3305085"/>
            <a:ext cx="1301559"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(Abbildung der </a:t>
            </a:r>
            <a:r>
              <a:rPr lang="de-DE" sz="1200" i="1" kern="0" dirty="0" err="1"/>
              <a:t>Joins</a:t>
            </a:r>
            <a:r>
              <a:rPr lang="de-DE" sz="1200" i="1" kern="0" dirty="0"/>
              <a:t>)</a:t>
            </a:r>
            <a:endParaRPr lang="de-DE" sz="1400" i="1" kern="0" dirty="0"/>
          </a:p>
        </p:txBody>
      </p:sp>
      <p:sp>
        <p:nvSpPr>
          <p:cNvPr id="51" name="Rechteck: abgerundete Ecken 50">
            <a:extLst>
              <a:ext uri="{FF2B5EF4-FFF2-40B4-BE49-F238E27FC236}">
                <a16:creationId xmlns:a16="http://schemas.microsoft.com/office/drawing/2014/main" id="{7FD62455-A88E-4C69-88C8-3CCBDFCC570A}"/>
              </a:ext>
            </a:extLst>
          </p:cNvPr>
          <p:cNvSpPr/>
          <p:nvPr/>
        </p:nvSpPr>
        <p:spPr bwMode="auto">
          <a:xfrm>
            <a:off x="5155237" y="4200066"/>
            <a:ext cx="1197528"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WHERE</a:t>
            </a:r>
          </a:p>
        </p:txBody>
      </p:sp>
      <p:sp>
        <p:nvSpPr>
          <p:cNvPr id="53" name="Rechteck: abgerundete Ecken 52">
            <a:extLst>
              <a:ext uri="{FF2B5EF4-FFF2-40B4-BE49-F238E27FC236}">
                <a16:creationId xmlns:a16="http://schemas.microsoft.com/office/drawing/2014/main" id="{7396518F-470F-448E-860D-D4B08FE8CFD2}"/>
              </a:ext>
            </a:extLst>
          </p:cNvPr>
          <p:cNvSpPr/>
          <p:nvPr/>
        </p:nvSpPr>
        <p:spPr bwMode="auto">
          <a:xfrm>
            <a:off x="5142016" y="3933056"/>
            <a:ext cx="1218890" cy="32105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SELECT</a:t>
            </a:r>
          </a:p>
        </p:txBody>
      </p:sp>
      <p:cxnSp>
        <p:nvCxnSpPr>
          <p:cNvPr id="47" name="Gerade Verbindung mit Pfeil 46">
            <a:extLst>
              <a:ext uri="{FF2B5EF4-FFF2-40B4-BE49-F238E27FC236}">
                <a16:creationId xmlns:a16="http://schemas.microsoft.com/office/drawing/2014/main" id="{73EDD1FF-D5FF-4AF4-9A82-E72A27D9892D}"/>
              </a:ext>
            </a:extLst>
          </p:cNvPr>
          <p:cNvCxnSpPr>
            <a:cxnSpLocks/>
          </p:cNvCxnSpPr>
          <p:nvPr/>
        </p:nvCxnSpPr>
        <p:spPr bwMode="auto">
          <a:xfrm flipH="1">
            <a:off x="6360907" y="4615660"/>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Inhaltsplatzhalter 1">
            <a:extLst>
              <a:ext uri="{FF2B5EF4-FFF2-40B4-BE49-F238E27FC236}">
                <a16:creationId xmlns:a16="http://schemas.microsoft.com/office/drawing/2014/main" id="{BB01F6E2-B523-43AB-96F0-DA6C621B970C}"/>
              </a:ext>
            </a:extLst>
          </p:cNvPr>
          <p:cNvSpPr txBox="1">
            <a:spLocks/>
          </p:cNvSpPr>
          <p:nvPr/>
        </p:nvSpPr>
        <p:spPr>
          <a:xfrm>
            <a:off x="6552664" y="4334625"/>
            <a:ext cx="1102158"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endParaRPr lang="de-DE" sz="1400" kern="0" dirty="0"/>
          </a:p>
        </p:txBody>
      </p:sp>
      <p:sp>
        <p:nvSpPr>
          <p:cNvPr id="66" name="Inhaltsplatzhalter 1">
            <a:extLst>
              <a:ext uri="{FF2B5EF4-FFF2-40B4-BE49-F238E27FC236}">
                <a16:creationId xmlns:a16="http://schemas.microsoft.com/office/drawing/2014/main" id="{9A9A24C5-1557-4988-98E8-C0CC28CF5563}"/>
              </a:ext>
            </a:extLst>
          </p:cNvPr>
          <p:cNvSpPr txBox="1">
            <a:spLocks/>
          </p:cNvSpPr>
          <p:nvPr/>
        </p:nvSpPr>
        <p:spPr>
          <a:xfrm>
            <a:off x="6488823" y="4687514"/>
            <a:ext cx="1420776" cy="749561"/>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(unter Berücksichtigung der Nutzer-parametrisierung)</a:t>
            </a:r>
            <a:endParaRPr lang="de-DE" sz="1400" i="1" kern="0" dirty="0"/>
          </a:p>
        </p:txBody>
      </p:sp>
      <p:cxnSp>
        <p:nvCxnSpPr>
          <p:cNvPr id="61" name="Gerade Verbindung mit Pfeil 60">
            <a:extLst>
              <a:ext uri="{FF2B5EF4-FFF2-40B4-BE49-F238E27FC236}">
                <a16:creationId xmlns:a16="http://schemas.microsoft.com/office/drawing/2014/main" id="{FACB1769-3021-4864-8D3A-3C04F7E22045}"/>
              </a:ext>
            </a:extLst>
          </p:cNvPr>
          <p:cNvCxnSpPr>
            <a:cxnSpLocks/>
          </p:cNvCxnSpPr>
          <p:nvPr/>
        </p:nvCxnSpPr>
        <p:spPr bwMode="auto">
          <a:xfrm flipH="1">
            <a:off x="1271367" y="4669385"/>
            <a:ext cx="11934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4" name="Inhaltsplatzhalter 1">
            <a:extLst>
              <a:ext uri="{FF2B5EF4-FFF2-40B4-BE49-F238E27FC236}">
                <a16:creationId xmlns:a16="http://schemas.microsoft.com/office/drawing/2014/main" id="{04D42AC0-8D4E-4103-B809-F764CB1A5CE2}"/>
              </a:ext>
            </a:extLst>
          </p:cNvPr>
          <p:cNvSpPr txBox="1">
            <a:spLocks/>
          </p:cNvSpPr>
          <p:nvPr/>
        </p:nvSpPr>
        <p:spPr>
          <a:xfrm>
            <a:off x="1293449" y="441453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pic>
        <p:nvPicPr>
          <p:cNvPr id="34" name="Picture 4" descr="https://www.researchgate.net/profile/Mustafa-Aljumaili-3/publication/301228732/figure/fig21/AS:651534387912734@1532349311708/Northwind-database-structure.png">
            <a:extLst>
              <a:ext uri="{FF2B5EF4-FFF2-40B4-BE49-F238E27FC236}">
                <a16:creationId xmlns:a16="http://schemas.microsoft.com/office/drawing/2014/main" id="{41F9D7DD-CDA1-4631-B772-7B23B5AD33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www.researchgate.net/profile/Mustafa-Aljumaili-3/publication/301228732/figure/fig21/AS:651534387912734@1532349311708/Northwind-database-structure.png">
            <a:extLst>
              <a:ext uri="{FF2B5EF4-FFF2-40B4-BE49-F238E27FC236}">
                <a16:creationId xmlns:a16="http://schemas.microsoft.com/office/drawing/2014/main" id="{E3582940-13D4-43A7-9E69-8DDD01473B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www.researchgate.net/profile/Mustafa-Aljumaili-3/publication/301228732/figure/fig21/AS:651534387912734@1532349311708/Northwind-database-structure.png">
            <a:extLst>
              <a:ext uri="{FF2B5EF4-FFF2-40B4-BE49-F238E27FC236}">
                <a16:creationId xmlns:a16="http://schemas.microsoft.com/office/drawing/2014/main" id="{4BCA85CB-CB4D-4DDE-8228-5F23F4031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s-us-west-2.insided.com/miro-us/attachment/a9877a9b-d306-4e9b-8274-18810c1faecb.png">
            <a:extLst>
              <a:ext uri="{FF2B5EF4-FFF2-40B4-BE49-F238E27FC236}">
                <a16:creationId xmlns:a16="http://schemas.microsoft.com/office/drawing/2014/main" id="{7D3665B5-66D3-4AE5-9EDD-90CC17AD19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359" r="37575"/>
          <a:stretch/>
        </p:blipFill>
        <p:spPr bwMode="auto">
          <a:xfrm>
            <a:off x="7473628" y="2517057"/>
            <a:ext cx="828004" cy="698681"/>
          </a:xfrm>
          <a:prstGeom prst="rect">
            <a:avLst/>
          </a:prstGeom>
          <a:noFill/>
          <a:extLst>
            <a:ext uri="{909E8E84-426E-40DD-AFC4-6F175D3DCCD1}">
              <a14:hiddenFill xmlns:a14="http://schemas.microsoft.com/office/drawing/2010/main">
                <a:solidFill>
                  <a:srgbClr val="FFFFFF"/>
                </a:solidFill>
              </a14:hiddenFill>
            </a:ext>
          </a:extLst>
        </p:spPr>
      </p:pic>
      <p:sp>
        <p:nvSpPr>
          <p:cNvPr id="48" name="Inhaltsplatzhalter 1">
            <a:extLst>
              <a:ext uri="{FF2B5EF4-FFF2-40B4-BE49-F238E27FC236}">
                <a16:creationId xmlns:a16="http://schemas.microsoft.com/office/drawing/2014/main" id="{CD796EE1-1A8C-4EE8-AC21-5890E3DAD595}"/>
              </a:ext>
            </a:extLst>
          </p:cNvPr>
          <p:cNvSpPr txBox="1">
            <a:spLocks/>
          </p:cNvSpPr>
          <p:nvPr/>
        </p:nvSpPr>
        <p:spPr>
          <a:xfrm>
            <a:off x="6456040" y="148478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Knoten</a:t>
            </a:r>
            <a:endParaRPr lang="de-DE" sz="1400" kern="0" dirty="0"/>
          </a:p>
        </p:txBody>
      </p:sp>
      <p:sp>
        <p:nvSpPr>
          <p:cNvPr id="52" name="Inhaltsplatzhalter 1">
            <a:extLst>
              <a:ext uri="{FF2B5EF4-FFF2-40B4-BE49-F238E27FC236}">
                <a16:creationId xmlns:a16="http://schemas.microsoft.com/office/drawing/2014/main" id="{A762F7A0-A3B3-4115-8E44-E9F30BD2FE79}"/>
              </a:ext>
            </a:extLst>
          </p:cNvPr>
          <p:cNvSpPr txBox="1">
            <a:spLocks/>
          </p:cNvSpPr>
          <p:nvPr/>
        </p:nvSpPr>
        <p:spPr>
          <a:xfrm>
            <a:off x="6552664" y="2492896"/>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Kanten</a:t>
            </a:r>
            <a:endParaRPr lang="de-DE" sz="1400" kern="0" dirty="0"/>
          </a:p>
        </p:txBody>
      </p:sp>
      <p:graphicFrame>
        <p:nvGraphicFramePr>
          <p:cNvPr id="19" name="Tabelle 18">
            <a:extLst>
              <a:ext uri="{FF2B5EF4-FFF2-40B4-BE49-F238E27FC236}">
                <a16:creationId xmlns:a16="http://schemas.microsoft.com/office/drawing/2014/main" id="{B6A01507-922D-4ABE-9D5C-2F0D5C10F93B}"/>
              </a:ext>
            </a:extLst>
          </p:cNvPr>
          <p:cNvGraphicFramePr>
            <a:graphicFrameLocks noGrp="1"/>
          </p:cNvGraphicFramePr>
          <p:nvPr>
            <p:extLst>
              <p:ext uri="{D42A27DB-BD31-4B8C-83A1-F6EECF244321}">
                <p14:modId xmlns:p14="http://schemas.microsoft.com/office/powerpoint/2010/main" val="2209522981"/>
              </p:ext>
            </p:extLst>
          </p:nvPr>
        </p:nvGraphicFramePr>
        <p:xfrm>
          <a:off x="10160437" y="4360594"/>
          <a:ext cx="1195629" cy="1621206"/>
        </p:xfrm>
        <a:graphic>
          <a:graphicData uri="http://schemas.openxmlformats.org/drawingml/2006/table">
            <a:tbl>
              <a:tblPr firstRow="1" bandRow="1">
                <a:tableStyleId>{2D5ABB26-0587-4C30-8999-92F81FD0307C}</a:tableStyleId>
              </a:tblPr>
              <a:tblGrid>
                <a:gridCol w="1195629">
                  <a:extLst>
                    <a:ext uri="{9D8B030D-6E8A-4147-A177-3AD203B41FA5}">
                      <a16:colId xmlns:a16="http://schemas.microsoft.com/office/drawing/2014/main" val="2150388111"/>
                    </a:ext>
                  </a:extLst>
                </a:gridCol>
              </a:tblGrid>
              <a:tr h="316882">
                <a:tc>
                  <a:txBody>
                    <a:bodyPr/>
                    <a:lstStyle/>
                    <a:p>
                      <a:pPr algn="ctr"/>
                      <a:r>
                        <a:rPr lang="de-DE" sz="1200" dirty="0"/>
                        <a:t>(1, 2)</a:t>
                      </a:r>
                    </a:p>
                  </a:txBody>
                  <a:tcPr/>
                </a:tc>
                <a:extLst>
                  <a:ext uri="{0D108BD9-81ED-4DB2-BD59-A6C34878D82A}">
                    <a16:rowId xmlns:a16="http://schemas.microsoft.com/office/drawing/2014/main" val="3570948405"/>
                  </a:ext>
                </a:extLst>
              </a:tr>
              <a:tr h="316882">
                <a:tc>
                  <a:txBody>
                    <a:bodyPr/>
                    <a:lstStyle/>
                    <a:p>
                      <a:pPr algn="ctr"/>
                      <a:r>
                        <a:rPr lang="de-DE" sz="1200" dirty="0"/>
                        <a:t>(1, 4)</a:t>
                      </a:r>
                    </a:p>
                  </a:txBody>
                  <a:tcPr/>
                </a:tc>
                <a:extLst>
                  <a:ext uri="{0D108BD9-81ED-4DB2-BD59-A6C34878D82A}">
                    <a16:rowId xmlns:a16="http://schemas.microsoft.com/office/drawing/2014/main" val="3003031593"/>
                  </a:ext>
                </a:extLst>
              </a:tr>
              <a:tr h="316882">
                <a:tc>
                  <a:txBody>
                    <a:bodyPr/>
                    <a:lstStyle/>
                    <a:p>
                      <a:pPr algn="ctr"/>
                      <a:r>
                        <a:rPr lang="de-DE" sz="1200" dirty="0"/>
                        <a:t>(2, 3)</a:t>
                      </a:r>
                    </a:p>
                  </a:txBody>
                  <a:tcPr/>
                </a:tc>
                <a:extLst>
                  <a:ext uri="{0D108BD9-81ED-4DB2-BD59-A6C34878D82A}">
                    <a16:rowId xmlns:a16="http://schemas.microsoft.com/office/drawing/2014/main" val="2172288908"/>
                  </a:ext>
                </a:extLst>
              </a:tr>
              <a:tr h="316882">
                <a:tc>
                  <a:txBody>
                    <a:bodyPr/>
                    <a:lstStyle/>
                    <a:p>
                      <a:pPr algn="ctr"/>
                      <a:r>
                        <a:rPr lang="de-DE" sz="1400" b="1" dirty="0"/>
                        <a:t>:</a:t>
                      </a:r>
                      <a:br>
                        <a:rPr lang="de-DE" sz="1200" dirty="0"/>
                      </a:br>
                      <a:endParaRPr lang="de-DE" sz="1200" dirty="0"/>
                    </a:p>
                    <a:p>
                      <a:pPr algn="ctr"/>
                      <a:r>
                        <a:rPr lang="de-DE" sz="1200" dirty="0"/>
                        <a:t>(1,2,3,4,5,7)</a:t>
                      </a:r>
                    </a:p>
                  </a:txBody>
                  <a:tcPr/>
                </a:tc>
                <a:extLst>
                  <a:ext uri="{0D108BD9-81ED-4DB2-BD59-A6C34878D82A}">
                    <a16:rowId xmlns:a16="http://schemas.microsoft.com/office/drawing/2014/main" val="728883882"/>
                  </a:ext>
                </a:extLst>
              </a:tr>
            </a:tbl>
          </a:graphicData>
        </a:graphic>
      </p:graphicFrame>
      <p:graphicFrame>
        <p:nvGraphicFramePr>
          <p:cNvPr id="57" name="Tabelle 56">
            <a:extLst>
              <a:ext uri="{FF2B5EF4-FFF2-40B4-BE49-F238E27FC236}">
                <a16:creationId xmlns:a16="http://schemas.microsoft.com/office/drawing/2014/main" id="{E57ACFDF-D544-4320-8AE1-B12593266667}"/>
              </a:ext>
            </a:extLst>
          </p:cNvPr>
          <p:cNvGraphicFramePr>
            <a:graphicFrameLocks noGrp="1"/>
          </p:cNvGraphicFramePr>
          <p:nvPr>
            <p:extLst>
              <p:ext uri="{D42A27DB-BD31-4B8C-83A1-F6EECF244321}">
                <p14:modId xmlns:p14="http://schemas.microsoft.com/office/powerpoint/2010/main" val="2095529176"/>
              </p:ext>
            </p:extLst>
          </p:nvPr>
        </p:nvGraphicFramePr>
        <p:xfrm>
          <a:off x="7433701" y="4462973"/>
          <a:ext cx="1195630" cy="316882"/>
        </p:xfrm>
        <a:graphic>
          <a:graphicData uri="http://schemas.openxmlformats.org/drawingml/2006/table">
            <a:tbl>
              <a:tblPr firstRow="1" bandRow="1">
                <a:tableStyleId>{2D5ABB26-0587-4C30-8999-92F81FD0307C}</a:tableStyleId>
              </a:tblPr>
              <a:tblGrid>
                <a:gridCol w="1195630">
                  <a:extLst>
                    <a:ext uri="{9D8B030D-6E8A-4147-A177-3AD203B41FA5}">
                      <a16:colId xmlns:a16="http://schemas.microsoft.com/office/drawing/2014/main" val="2150388111"/>
                    </a:ext>
                  </a:extLst>
                </a:gridCol>
              </a:tblGrid>
              <a:tr h="316882">
                <a:tc>
                  <a:txBody>
                    <a:bodyPr/>
                    <a:lstStyle/>
                    <a:p>
                      <a:pPr algn="ctr"/>
                      <a:r>
                        <a:rPr lang="de-DE" sz="1200" dirty="0"/>
                        <a:t>(1, 2, 3)</a:t>
                      </a:r>
                    </a:p>
                  </a:txBody>
                  <a:tcPr/>
                </a:tc>
                <a:extLst>
                  <a:ext uri="{0D108BD9-81ED-4DB2-BD59-A6C34878D82A}">
                    <a16:rowId xmlns:a16="http://schemas.microsoft.com/office/drawing/2014/main" val="3570948405"/>
                  </a:ext>
                </a:extLst>
              </a:tr>
            </a:tbl>
          </a:graphicData>
        </a:graphic>
      </p:graphicFrame>
      <p:pic>
        <p:nvPicPr>
          <p:cNvPr id="20" name="Picture 4" descr="3: An undirected graph with 7 nodes and 7 edges. | Download Scientific  Diagram">
            <a:extLst>
              <a:ext uri="{FF2B5EF4-FFF2-40B4-BE49-F238E27FC236}">
                <a16:creationId xmlns:a16="http://schemas.microsoft.com/office/drawing/2014/main" id="{EEE130E8-B851-45BD-BE6F-29F7374B6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908" y="1095071"/>
            <a:ext cx="2302263" cy="1421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73ED3AF-D3C1-43E7-AC7F-B8EDAA74E235}"/>
              </a:ext>
            </a:extLst>
          </p:cNvPr>
          <p:cNvSpPr txBox="1"/>
          <p:nvPr/>
        </p:nvSpPr>
        <p:spPr>
          <a:xfrm rot="5400000">
            <a:off x="5600956" y="5060737"/>
            <a:ext cx="543739" cy="523220"/>
          </a:xfrm>
          <a:prstGeom prst="rect">
            <a:avLst/>
          </a:prstGeom>
          <a:noFill/>
        </p:spPr>
        <p:txBody>
          <a:bodyPr wrap="none" rtlCol="0">
            <a:spAutoFit/>
          </a:bodyPr>
          <a:lstStyle/>
          <a:p>
            <a:r>
              <a:rPr lang="de-DE" dirty="0"/>
              <a:t>…</a:t>
            </a:r>
          </a:p>
        </p:txBody>
      </p:sp>
      <p:cxnSp>
        <p:nvCxnSpPr>
          <p:cNvPr id="42" name="Gerade Verbindung mit Pfeil 41">
            <a:extLst>
              <a:ext uri="{FF2B5EF4-FFF2-40B4-BE49-F238E27FC236}">
                <a16:creationId xmlns:a16="http://schemas.microsoft.com/office/drawing/2014/main" id="{FE9CE09A-063E-46F8-A28F-F0D22EDDCA4F}"/>
              </a:ext>
            </a:extLst>
          </p:cNvPr>
          <p:cNvCxnSpPr>
            <a:cxnSpLocks/>
          </p:cNvCxnSpPr>
          <p:nvPr/>
        </p:nvCxnSpPr>
        <p:spPr bwMode="auto">
          <a:xfrm flipH="1">
            <a:off x="4439816" y="4615659"/>
            <a:ext cx="702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2" name="Grafik 11">
            <a:extLst>
              <a:ext uri="{FF2B5EF4-FFF2-40B4-BE49-F238E27FC236}">
                <a16:creationId xmlns:a16="http://schemas.microsoft.com/office/drawing/2014/main" id="{982523FA-8F7F-4952-877B-52CEF2E4D4FC}"/>
              </a:ext>
            </a:extLst>
          </p:cNvPr>
          <p:cNvPicPr>
            <a:picLocks noChangeAspect="1"/>
          </p:cNvPicPr>
          <p:nvPr/>
        </p:nvPicPr>
        <p:blipFill>
          <a:blip r:embed="rId6"/>
          <a:stretch>
            <a:fillRect/>
          </a:stretch>
        </p:blipFill>
        <p:spPr>
          <a:xfrm>
            <a:off x="2424819" y="4157534"/>
            <a:ext cx="1998686" cy="810855"/>
          </a:xfrm>
          <a:prstGeom prst="rect">
            <a:avLst/>
          </a:prstGeom>
        </p:spPr>
      </p:pic>
      <p:sp>
        <p:nvSpPr>
          <p:cNvPr id="46" name="Inhaltsplatzhalter 1">
            <a:extLst>
              <a:ext uri="{FF2B5EF4-FFF2-40B4-BE49-F238E27FC236}">
                <a16:creationId xmlns:a16="http://schemas.microsoft.com/office/drawing/2014/main" id="{8CE5E507-7CD9-493A-9B2C-9A266FE70D0E}"/>
              </a:ext>
            </a:extLst>
          </p:cNvPr>
          <p:cNvSpPr txBox="1">
            <a:spLocks/>
          </p:cNvSpPr>
          <p:nvPr/>
        </p:nvSpPr>
        <p:spPr>
          <a:xfrm>
            <a:off x="97298" y="4269166"/>
            <a:ext cx="1102158" cy="8366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Wie hoch ist die Anzahl an Autoren je Buch?</a:t>
            </a:r>
            <a:endParaRPr lang="de-DE" sz="1400" kern="0" dirty="0"/>
          </a:p>
        </p:txBody>
      </p:sp>
      <p:sp>
        <p:nvSpPr>
          <p:cNvPr id="56" name="Inhaltsplatzhalter 1">
            <a:extLst>
              <a:ext uri="{FF2B5EF4-FFF2-40B4-BE49-F238E27FC236}">
                <a16:creationId xmlns:a16="http://schemas.microsoft.com/office/drawing/2014/main" id="{104BEC29-6E9B-4588-A560-3242E3F377F0}"/>
              </a:ext>
            </a:extLst>
          </p:cNvPr>
          <p:cNvSpPr txBox="1">
            <a:spLocks/>
          </p:cNvSpPr>
          <p:nvPr/>
        </p:nvSpPr>
        <p:spPr>
          <a:xfrm>
            <a:off x="559775" y="2924944"/>
            <a:ext cx="1279361"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Importierte DB</a:t>
            </a:r>
            <a:endParaRPr lang="de-DE" sz="1400" kern="0" dirty="0"/>
          </a:p>
        </p:txBody>
      </p:sp>
      <p:pic>
        <p:nvPicPr>
          <p:cNvPr id="2050" name="Picture 2" descr="Blitz - Kostenlose zeichen Icons">
            <a:extLst>
              <a:ext uri="{FF2B5EF4-FFF2-40B4-BE49-F238E27FC236}">
                <a16:creationId xmlns:a16="http://schemas.microsoft.com/office/drawing/2014/main" id="{5A9CD9B8-C600-4DD6-95C0-7CAF36ED2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644" y="4414534"/>
            <a:ext cx="352203" cy="35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2" grpId="0" build="p"/>
      <p:bldP spid="33" grpId="0"/>
      <p:bldP spid="45" grpId="0"/>
      <p:bldP spid="49" grpId="0"/>
      <p:bldP spid="50" grpId="0"/>
      <p:bldP spid="51" grpId="0" animBg="1"/>
      <p:bldP spid="53" grpId="0" animBg="1"/>
      <p:bldP spid="65" grpId="0"/>
      <p:bldP spid="66" grpId="0"/>
      <p:bldP spid="74" grpId="0"/>
      <p:bldP spid="48" grpId="0"/>
      <p:bldP spid="52" grpId="0"/>
      <p:bldP spid="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Limitation auf semantischer Ebene</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p>
          <a:p>
            <a:pPr marL="0" indent="0">
              <a:buNone/>
            </a:pPr>
            <a:r>
              <a:rPr lang="de-DE" sz="1600" kern="0" dirty="0"/>
              <a:t>	(SELECT </a:t>
            </a:r>
            <a:r>
              <a:rPr lang="de-DE" sz="1600" kern="0" dirty="0" err="1"/>
              <a:t>PatientenID</a:t>
            </a:r>
            <a:r>
              <a:rPr lang="de-DE" sz="1600" kern="0" dirty="0"/>
              <a:t> FROM Patientenzustand </a:t>
            </a:r>
          </a:p>
          <a:p>
            <a:pPr marL="0" indent="0">
              <a:buNone/>
            </a:pPr>
            <a:r>
              <a:rPr lang="de-DE" sz="1600" kern="0" dirty="0"/>
              <a:t>	WHERE Status = ‘Geimpft‘ AND Erfassungsdatum &lt; </a:t>
            </a:r>
            <a:r>
              <a:rPr lang="de-DE" sz="1600" kern="0" dirty="0" err="1"/>
              <a:t>pz.Erfassungsdatum</a:t>
            </a:r>
            <a:r>
              <a:rPr lang="de-DE" sz="1600" kern="0" dirty="0"/>
              <a:t>);</a:t>
            </a:r>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24224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7DFF25-874F-4795-88EC-128E96B430D2}"/>
              </a:ext>
            </a:extLst>
          </p:cNvPr>
          <p:cNvSpPr>
            <a:spLocks noGrp="1"/>
          </p:cNvSpPr>
          <p:nvPr>
            <p:ph idx="1"/>
          </p:nvPr>
        </p:nvSpPr>
        <p:spPr>
          <a:xfrm>
            <a:off x="6310707" y="1052736"/>
            <a:ext cx="5520000" cy="2376264"/>
          </a:xfrm>
        </p:spPr>
        <p:txBody>
          <a:bodyPr/>
          <a:lstStyle/>
          <a:p>
            <a:pPr marL="0" indent="0">
              <a:buNone/>
            </a:pPr>
            <a:r>
              <a:rPr lang="de-DE" sz="1600" dirty="0"/>
              <a:t>SELECT </a:t>
            </a:r>
            <a:r>
              <a:rPr lang="de-DE" sz="1600" dirty="0" err="1"/>
              <a:t>p.Name</a:t>
            </a:r>
            <a:r>
              <a:rPr lang="de-DE" sz="1600" dirty="0"/>
              <a:t>, </a:t>
            </a:r>
            <a:r>
              <a:rPr lang="de-DE" sz="1600" dirty="0" err="1"/>
              <a:t>p.Vorname</a:t>
            </a:r>
            <a:r>
              <a:rPr lang="de-DE" sz="1600" dirty="0"/>
              <a:t> FROM Patient AS p</a:t>
            </a:r>
          </a:p>
          <a:p>
            <a:pPr marL="0" indent="0">
              <a:buNone/>
            </a:pPr>
            <a:r>
              <a:rPr lang="de-DE" sz="1600" dirty="0"/>
              <a:t>JOIN Patientenzustand AS </a:t>
            </a:r>
            <a:r>
              <a:rPr lang="de-DE" sz="1600" dirty="0" err="1"/>
              <a:t>pz</a:t>
            </a:r>
            <a:r>
              <a:rPr lang="de-DE" sz="1600" dirty="0"/>
              <a:t> ON p.ID = </a:t>
            </a:r>
            <a:r>
              <a:rPr lang="de-DE" sz="1600" dirty="0" err="1"/>
              <a:t>pz.PatientenID</a:t>
            </a:r>
            <a:endParaRPr lang="de-DE" sz="1600" dirty="0"/>
          </a:p>
          <a:p>
            <a:pPr marL="0" indent="0">
              <a:buNone/>
            </a:pPr>
            <a:r>
              <a:rPr lang="de-DE" sz="1600" dirty="0"/>
              <a:t>WHERE </a:t>
            </a:r>
            <a:r>
              <a:rPr lang="de-DE" sz="1600" dirty="0" err="1"/>
              <a:t>pz.Status</a:t>
            </a:r>
            <a:r>
              <a:rPr lang="de-DE" sz="1600" dirty="0"/>
              <a:t> = ‘Infiziert‘ </a:t>
            </a:r>
          </a:p>
          <a:p>
            <a:pPr marL="0" indent="0">
              <a:buNone/>
            </a:pPr>
            <a:r>
              <a:rPr lang="de-DE" sz="1600" dirty="0"/>
              <a:t>AND </a:t>
            </a:r>
            <a:r>
              <a:rPr lang="de-DE" sz="1600" dirty="0" err="1"/>
              <a:t>pz.PatientenID</a:t>
            </a:r>
            <a:r>
              <a:rPr lang="de-DE" sz="1600" dirty="0"/>
              <a:t> IN</a:t>
            </a:r>
          </a:p>
          <a:p>
            <a:pPr marL="0" indent="0">
              <a:buNone/>
            </a:pPr>
            <a:r>
              <a:rPr lang="de-DE" sz="1600" dirty="0"/>
              <a:t>	(SELECT </a:t>
            </a:r>
            <a:r>
              <a:rPr lang="de-DE" sz="1600" dirty="0" err="1"/>
              <a:t>PatientenID</a:t>
            </a:r>
            <a:r>
              <a:rPr lang="de-DE" sz="1600" dirty="0"/>
              <a:t> FROM Patientenzustand </a:t>
            </a:r>
          </a:p>
          <a:p>
            <a:pPr marL="0" indent="0">
              <a:buNone/>
            </a:pPr>
            <a:r>
              <a:rPr lang="de-DE" sz="1600" dirty="0"/>
              <a:t>	WHERE Status = ‘Geimpft‘ </a:t>
            </a:r>
          </a:p>
          <a:p>
            <a:pPr marL="0" indent="0">
              <a:buNone/>
            </a:pPr>
            <a:r>
              <a:rPr lang="de-DE" sz="1600" dirty="0"/>
              <a:t>	AND Erfassungsdatum &lt; </a:t>
            </a:r>
            <a:r>
              <a:rPr lang="de-DE" sz="1600" dirty="0" err="1"/>
              <a:t>pz.Erfassungsdatum</a:t>
            </a:r>
            <a:r>
              <a:rPr lang="de-DE" sz="1600" dirty="0"/>
              <a:t>);</a:t>
            </a:r>
            <a:endParaRPr lang="de-DE" sz="1800" dirty="0"/>
          </a:p>
        </p:txBody>
      </p:sp>
      <p:sp>
        <p:nvSpPr>
          <p:cNvPr id="3" name="Titel 2">
            <a:extLst>
              <a:ext uri="{FF2B5EF4-FFF2-40B4-BE49-F238E27FC236}">
                <a16:creationId xmlns:a16="http://schemas.microsoft.com/office/drawing/2014/main" id="{8254D791-062D-48E0-9C5C-975DA8E1AA6F}"/>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F1ADC6F6-5EB8-4A95-B5E6-BBAD5AF6DA69}"/>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6" name="Inhaltsplatzhalter 1">
            <a:extLst>
              <a:ext uri="{FF2B5EF4-FFF2-40B4-BE49-F238E27FC236}">
                <a16:creationId xmlns:a16="http://schemas.microsoft.com/office/drawing/2014/main" id="{28B9FB6F-86CC-4F5D-B18F-BE7C7E780F2E}"/>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Bilde die Schnittmenge, welche die korrespondierenden Einträge der beiden Tabellen „Patient“ und „Patientenzustand“ enthält. Gib die Spalten „Name“ und „Vorname“ aus. Es sollen nur Daten ausgegeben werden für die „Zustand“ ‘Infiziert‘ ist und die Ausprägungen von „ID“ in einer Untermenge liegen, für die „Zustand“ ‘Geimpft‘ ist und „Erfassungsdatum“ kleiner ist als „Erfassungsdatum“ der Obermenge.</a:t>
            </a:r>
          </a:p>
          <a:p>
            <a:pPr marL="0" indent="0">
              <a:buNone/>
            </a:pPr>
            <a:endParaRPr lang="de-DE" sz="1800" kern="0" dirty="0"/>
          </a:p>
        </p:txBody>
      </p:sp>
      <p:sp>
        <p:nvSpPr>
          <p:cNvPr id="8" name="Inhaltsplatzhalter 1">
            <a:extLst>
              <a:ext uri="{FF2B5EF4-FFF2-40B4-BE49-F238E27FC236}">
                <a16:creationId xmlns:a16="http://schemas.microsoft.com/office/drawing/2014/main" id="{069DA629-0994-4A1B-B29D-268E8C80848B}"/>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a:t>
            </a:r>
          </a:p>
          <a:p>
            <a:pPr marL="0" indent="0">
              <a:buNone/>
            </a:pPr>
            <a:endParaRPr lang="de-DE" sz="1800" kern="0" dirty="0"/>
          </a:p>
        </p:txBody>
      </p:sp>
      <p:sp>
        <p:nvSpPr>
          <p:cNvPr id="9" name="Inhaltsplatzhalter 1">
            <a:extLst>
              <a:ext uri="{FF2B5EF4-FFF2-40B4-BE49-F238E27FC236}">
                <a16:creationId xmlns:a16="http://schemas.microsoft.com/office/drawing/2014/main" id="{3828327B-1810-4FE2-AE6D-30DCD82A7C06}"/>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Welche Patienten wurden trotz Impfung infiziert?</a:t>
            </a:r>
          </a:p>
        </p:txBody>
      </p:sp>
      <p:sp>
        <p:nvSpPr>
          <p:cNvPr id="10" name="Inhaltsplatzhalter 1">
            <a:extLst>
              <a:ext uri="{FF2B5EF4-FFF2-40B4-BE49-F238E27FC236}">
                <a16:creationId xmlns:a16="http://schemas.microsoft.com/office/drawing/2014/main" id="{67B1D799-7135-44A1-9ABC-8E9790A1C381}"/>
              </a:ext>
            </a:extLst>
          </p:cNvPr>
          <p:cNvSpPr txBox="1">
            <a:spLocks/>
          </p:cNvSpPr>
          <p:nvPr/>
        </p:nvSpPr>
        <p:spPr>
          <a:xfrm>
            <a:off x="618239" y="973499"/>
            <a:ext cx="5256584" cy="91479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solidFill>
                  <a:srgbClr val="FF9EFF"/>
                </a:solidFill>
              </a:rPr>
              <a:t>Bilde die Schnittmenge, welche die korrespondierenden Einträge der beiden Tabellen „Patient“ und „Patientenzustand“ enthält. </a:t>
            </a:r>
          </a:p>
          <a:p>
            <a:pPr marL="0" indent="0">
              <a:buNone/>
            </a:pPr>
            <a:endParaRPr lang="de-DE" sz="1800" kern="0" dirty="0">
              <a:solidFill>
                <a:srgbClr val="FF9EFF"/>
              </a:solidFill>
            </a:endParaRPr>
          </a:p>
        </p:txBody>
      </p:sp>
      <p:sp>
        <p:nvSpPr>
          <p:cNvPr id="11" name="Inhaltsplatzhalter 1">
            <a:extLst>
              <a:ext uri="{FF2B5EF4-FFF2-40B4-BE49-F238E27FC236}">
                <a16:creationId xmlns:a16="http://schemas.microsoft.com/office/drawing/2014/main" id="{31649B60-194E-44E3-871D-BB34393B557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2" name="Inhaltsplatzhalter 1">
            <a:extLst>
              <a:ext uri="{FF2B5EF4-FFF2-40B4-BE49-F238E27FC236}">
                <a16:creationId xmlns:a16="http://schemas.microsoft.com/office/drawing/2014/main" id="{9D2251FD-8A97-4B16-B825-1581CF79D461}"/>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3" name="Inhaltsplatzhalter 1">
            <a:extLst>
              <a:ext uri="{FF2B5EF4-FFF2-40B4-BE49-F238E27FC236}">
                <a16:creationId xmlns:a16="http://schemas.microsoft.com/office/drawing/2014/main" id="{05EEBEA0-C07C-4C92-B986-EB03F314151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5" name="Inhaltsplatzhalter 1">
            <a:extLst>
              <a:ext uri="{FF2B5EF4-FFF2-40B4-BE49-F238E27FC236}">
                <a16:creationId xmlns:a16="http://schemas.microsoft.com/office/drawing/2014/main" id="{80664389-3357-414C-BF97-F33DCF9FBE18}"/>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6" name="Inhaltsplatzhalter 1">
            <a:extLst>
              <a:ext uri="{FF2B5EF4-FFF2-40B4-BE49-F238E27FC236}">
                <a16:creationId xmlns:a16="http://schemas.microsoft.com/office/drawing/2014/main" id="{4740B00D-2E12-4800-9DFF-B9DB70EF1AAC}"/>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9" name="Inhaltsplatzhalter 1">
            <a:extLst>
              <a:ext uri="{FF2B5EF4-FFF2-40B4-BE49-F238E27FC236}">
                <a16:creationId xmlns:a16="http://schemas.microsoft.com/office/drawing/2014/main" id="{FD2C81AD-9B95-4DB2-AD2E-B5AF49548B5A}"/>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20" name="Inhaltsplatzhalter 1">
            <a:extLst>
              <a:ext uri="{FF2B5EF4-FFF2-40B4-BE49-F238E27FC236}">
                <a16:creationId xmlns:a16="http://schemas.microsoft.com/office/drawing/2014/main" id="{06CB222E-6FCC-4E1D-B5AE-F07A70E8D359}"/>
              </a:ext>
            </a:extLst>
          </p:cNvPr>
          <p:cNvSpPr txBox="1">
            <a:spLocks/>
          </p:cNvSpPr>
          <p:nvPr/>
        </p:nvSpPr>
        <p:spPr>
          <a:xfrm>
            <a:off x="625832" y="881329"/>
            <a:ext cx="5256584" cy="1262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70C0"/>
              </a:solidFill>
            </a:endParaRPr>
          </a:p>
          <a:p>
            <a:pPr marL="0" indent="0">
              <a:buNone/>
            </a:pPr>
            <a:endParaRPr lang="de-DE" sz="1800" kern="0" dirty="0">
              <a:solidFill>
                <a:srgbClr val="0070C0"/>
              </a:solidFill>
            </a:endParaRPr>
          </a:p>
          <a:p>
            <a:pPr marL="0" indent="0">
              <a:buNone/>
            </a:pPr>
            <a:r>
              <a:rPr lang="de-DE" sz="1800" kern="0" dirty="0">
                <a:solidFill>
                  <a:srgbClr val="0070C0"/>
                </a:solidFill>
              </a:rPr>
              <a:t>				        Gib die Spalten „Name“ und „Vorname“ aus. </a:t>
            </a:r>
          </a:p>
        </p:txBody>
      </p:sp>
      <p:sp>
        <p:nvSpPr>
          <p:cNvPr id="21" name="Inhaltsplatzhalter 1">
            <a:extLst>
              <a:ext uri="{FF2B5EF4-FFF2-40B4-BE49-F238E27FC236}">
                <a16:creationId xmlns:a16="http://schemas.microsoft.com/office/drawing/2014/main" id="{47FE5A2A-6EBE-447C-9971-D34B1EDDD453}"/>
              </a:ext>
            </a:extLst>
          </p:cNvPr>
          <p:cNvSpPr txBox="1">
            <a:spLocks/>
          </p:cNvSpPr>
          <p:nvPr/>
        </p:nvSpPr>
        <p:spPr>
          <a:xfrm>
            <a:off x="624649" y="1143375"/>
            <a:ext cx="5256584" cy="15561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chemeClr val="bg1">
                  <a:lumMod val="75000"/>
                </a:schemeClr>
              </a:solidFill>
            </a:endParaRPr>
          </a:p>
          <a:p>
            <a:pPr marL="0" indent="0">
              <a:buNone/>
            </a:pPr>
            <a:endParaRPr lang="de-DE" sz="1800" kern="0" dirty="0">
              <a:solidFill>
                <a:schemeClr val="bg1">
                  <a:lumMod val="75000"/>
                </a:schemeClr>
              </a:solidFill>
            </a:endParaRPr>
          </a:p>
          <a:p>
            <a:pPr marL="0" indent="0">
              <a:buNone/>
            </a:pPr>
            <a:r>
              <a:rPr lang="de-DE" sz="1800" kern="0" dirty="0">
                <a:solidFill>
                  <a:schemeClr val="bg1">
                    <a:lumMod val="75000"/>
                  </a:schemeClr>
                </a:solidFill>
              </a:rPr>
              <a:t>                                                           Es sollen nur Daten ausgegeben werden für die „Zustand“ ‘Infiziert‘ ist</a:t>
            </a:r>
          </a:p>
        </p:txBody>
      </p:sp>
      <p:sp>
        <p:nvSpPr>
          <p:cNvPr id="22" name="Inhaltsplatzhalter 1">
            <a:extLst>
              <a:ext uri="{FF2B5EF4-FFF2-40B4-BE49-F238E27FC236}">
                <a16:creationId xmlns:a16="http://schemas.microsoft.com/office/drawing/2014/main" id="{60CDC6E3-027C-46B2-8D2D-41F27F70B999}"/>
              </a:ext>
            </a:extLst>
          </p:cNvPr>
          <p:cNvSpPr txBox="1">
            <a:spLocks/>
          </p:cNvSpPr>
          <p:nvPr/>
        </p:nvSpPr>
        <p:spPr>
          <a:xfrm>
            <a:off x="607075" y="713400"/>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r>
              <a:rPr lang="de-DE" sz="1800" kern="0" dirty="0">
                <a:solidFill>
                  <a:srgbClr val="FF0000"/>
                </a:solidFill>
              </a:rPr>
              <a:t>                                            </a:t>
            </a:r>
          </a:p>
          <a:p>
            <a:pPr marL="0" indent="0">
              <a:buNone/>
            </a:pPr>
            <a:r>
              <a:rPr lang="de-DE" sz="1800" kern="0" dirty="0">
                <a:solidFill>
                  <a:srgbClr val="FF0000"/>
                </a:solidFill>
              </a:rPr>
              <a:t>                   und die Ausprägungen von „ID“ in</a:t>
            </a:r>
          </a:p>
        </p:txBody>
      </p:sp>
      <p:sp>
        <p:nvSpPr>
          <p:cNvPr id="24" name="Inhaltsplatzhalter 1">
            <a:extLst>
              <a:ext uri="{FF2B5EF4-FFF2-40B4-BE49-F238E27FC236}">
                <a16:creationId xmlns:a16="http://schemas.microsoft.com/office/drawing/2014/main" id="{83EE9CE0-3428-49BF-B965-1B8479808E6A}"/>
              </a:ext>
            </a:extLst>
          </p:cNvPr>
          <p:cNvSpPr txBox="1">
            <a:spLocks/>
          </p:cNvSpPr>
          <p:nvPr/>
        </p:nvSpPr>
        <p:spPr>
          <a:xfrm>
            <a:off x="623267" y="974615"/>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r>
              <a:rPr lang="de-DE" sz="1800" kern="0" dirty="0">
                <a:solidFill>
                  <a:srgbClr val="00B0F0"/>
                </a:solidFill>
              </a:rPr>
              <a:t>einer Untermenge liegen, für die „Zustand“ ‘Geimpft‘ ist</a:t>
            </a:r>
          </a:p>
        </p:txBody>
      </p:sp>
      <p:sp>
        <p:nvSpPr>
          <p:cNvPr id="25" name="Inhaltsplatzhalter 1">
            <a:extLst>
              <a:ext uri="{FF2B5EF4-FFF2-40B4-BE49-F238E27FC236}">
                <a16:creationId xmlns:a16="http://schemas.microsoft.com/office/drawing/2014/main" id="{7B7AC539-B4EE-411A-81E6-66E3E47B02E0}"/>
              </a:ext>
            </a:extLst>
          </p:cNvPr>
          <p:cNvSpPr txBox="1">
            <a:spLocks/>
          </p:cNvSpPr>
          <p:nvPr/>
        </p:nvSpPr>
        <p:spPr>
          <a:xfrm>
            <a:off x="611191" y="1263934"/>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r>
              <a:rPr lang="de-DE" sz="1800" kern="0" dirty="0">
                <a:solidFill>
                  <a:srgbClr val="00B050"/>
                </a:solidFill>
              </a:rPr>
              <a:t>                    und „Erfassungsdatum“ kleiner ist als „Erfassungsdatum“ der Obermenge.</a:t>
            </a:r>
          </a:p>
          <a:p>
            <a:pPr marL="0" indent="0">
              <a:buNone/>
            </a:pPr>
            <a:endParaRPr lang="de-DE" sz="1800" kern="0" dirty="0">
              <a:solidFill>
                <a:srgbClr val="00B050"/>
              </a:solidFill>
            </a:endParaRPr>
          </a:p>
        </p:txBody>
      </p:sp>
      <p:sp>
        <p:nvSpPr>
          <p:cNvPr id="5" name="Textfeld 4">
            <a:extLst>
              <a:ext uri="{FF2B5EF4-FFF2-40B4-BE49-F238E27FC236}">
                <a16:creationId xmlns:a16="http://schemas.microsoft.com/office/drawing/2014/main" id="{724865A3-9662-465C-AD8C-226D18D9B32C}"/>
              </a:ext>
            </a:extLst>
          </p:cNvPr>
          <p:cNvSpPr txBox="1"/>
          <p:nvPr/>
        </p:nvSpPr>
        <p:spPr>
          <a:xfrm>
            <a:off x="7000254" y="3875270"/>
            <a:ext cx="4520789"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Nicht hinreichend </a:t>
            </a:r>
            <a:r>
              <a:rPr lang="de-DE" sz="1600" dirty="0" err="1"/>
              <a:t>inferierbare</a:t>
            </a:r>
            <a:r>
              <a:rPr lang="de-DE" sz="1600" dirty="0"/>
              <a:t> Informationen</a:t>
            </a:r>
          </a:p>
          <a:p>
            <a:pPr marL="742950" lvl="1" indent="-285750">
              <a:buFont typeface="Arial" panose="020B0604020202020204" pitchFamily="34" charset="0"/>
              <a:buChar char="•"/>
            </a:pPr>
            <a:r>
              <a:rPr lang="de-DE" sz="1600" dirty="0"/>
              <a:t>Kardinalität</a:t>
            </a:r>
          </a:p>
          <a:p>
            <a:pPr marL="742950" lvl="1" indent="-285750">
              <a:buFont typeface="Arial" panose="020B0604020202020204" pitchFamily="34" charset="0"/>
              <a:buChar char="•"/>
            </a:pPr>
            <a:r>
              <a:rPr lang="de-DE" sz="1600" dirty="0"/>
              <a:t>Semantische Beziehung</a:t>
            </a:r>
          </a:p>
        </p:txBody>
      </p:sp>
      <p:cxnSp>
        <p:nvCxnSpPr>
          <p:cNvPr id="14" name="Gerade Verbindung mit Pfeil 13">
            <a:extLst>
              <a:ext uri="{FF2B5EF4-FFF2-40B4-BE49-F238E27FC236}">
                <a16:creationId xmlns:a16="http://schemas.microsoft.com/office/drawing/2014/main" id="{B6E63729-9926-4966-9D8F-FD2475C737FB}"/>
              </a:ext>
            </a:extLst>
          </p:cNvPr>
          <p:cNvCxnSpPr>
            <a:cxnSpLocks/>
            <a:stCxn id="16"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0405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5" grpId="0"/>
      <p:bldP spid="16" grpId="0"/>
      <p:bldP spid="19" grpId="0"/>
      <p:bldP spid="20" grpId="0"/>
      <p:bldP spid="21" grpId="0"/>
      <p:bldP spid="22" grpId="0"/>
      <p:bldP spid="24" grpId="0"/>
      <p:bldP spid="25"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7DFF25-874F-4795-88EC-128E96B430D2}"/>
              </a:ext>
            </a:extLst>
          </p:cNvPr>
          <p:cNvSpPr>
            <a:spLocks noGrp="1"/>
          </p:cNvSpPr>
          <p:nvPr>
            <p:ph idx="1"/>
          </p:nvPr>
        </p:nvSpPr>
        <p:spPr>
          <a:xfrm>
            <a:off x="6310707" y="1052736"/>
            <a:ext cx="5520000" cy="2376264"/>
          </a:xfrm>
        </p:spPr>
        <p:txBody>
          <a:bodyPr/>
          <a:lstStyle/>
          <a:p>
            <a:pPr marL="0" indent="0">
              <a:buNone/>
            </a:pPr>
            <a:r>
              <a:rPr lang="de-DE" sz="1600" dirty="0"/>
              <a:t>SELECT </a:t>
            </a:r>
            <a:r>
              <a:rPr lang="de-DE" sz="1600" dirty="0" err="1"/>
              <a:t>p.Name</a:t>
            </a:r>
            <a:r>
              <a:rPr lang="de-DE" sz="1600" dirty="0"/>
              <a:t>, </a:t>
            </a:r>
            <a:r>
              <a:rPr lang="de-DE" sz="1600" dirty="0" err="1"/>
              <a:t>p.Vorname</a:t>
            </a:r>
            <a:r>
              <a:rPr lang="de-DE" sz="1600" dirty="0"/>
              <a:t> FROM Patient AS p</a:t>
            </a:r>
          </a:p>
          <a:p>
            <a:pPr marL="0" indent="0">
              <a:buNone/>
            </a:pPr>
            <a:r>
              <a:rPr lang="de-DE" sz="1600" dirty="0"/>
              <a:t>JOIN Patientenzustand AS </a:t>
            </a:r>
            <a:r>
              <a:rPr lang="de-DE" sz="1600" dirty="0" err="1"/>
              <a:t>pz</a:t>
            </a:r>
            <a:r>
              <a:rPr lang="de-DE" sz="1600" dirty="0"/>
              <a:t> ON p.ID = </a:t>
            </a:r>
            <a:r>
              <a:rPr lang="de-DE" sz="1600" dirty="0" err="1"/>
              <a:t>pz.PatientenID</a:t>
            </a:r>
            <a:endParaRPr lang="de-DE" sz="1600" dirty="0"/>
          </a:p>
          <a:p>
            <a:pPr marL="0" indent="0">
              <a:buNone/>
            </a:pPr>
            <a:r>
              <a:rPr lang="de-DE" sz="1600" dirty="0"/>
              <a:t>WHERE </a:t>
            </a:r>
            <a:r>
              <a:rPr lang="de-DE" sz="1600" dirty="0" err="1"/>
              <a:t>pz.Status</a:t>
            </a:r>
            <a:r>
              <a:rPr lang="de-DE" sz="1600" dirty="0"/>
              <a:t> = ‘Infiziert‘ </a:t>
            </a:r>
          </a:p>
          <a:p>
            <a:pPr marL="0" indent="0">
              <a:buNone/>
            </a:pPr>
            <a:r>
              <a:rPr lang="de-DE" sz="1600" dirty="0"/>
              <a:t>AND </a:t>
            </a:r>
            <a:r>
              <a:rPr lang="de-DE" sz="1600" dirty="0" err="1"/>
              <a:t>pz.PatientenID</a:t>
            </a:r>
            <a:r>
              <a:rPr lang="de-DE" sz="1600" dirty="0"/>
              <a:t> IN</a:t>
            </a:r>
          </a:p>
          <a:p>
            <a:pPr marL="0" indent="0">
              <a:buNone/>
            </a:pPr>
            <a:r>
              <a:rPr lang="de-DE" sz="1600" dirty="0"/>
              <a:t>	(SELECT </a:t>
            </a:r>
            <a:r>
              <a:rPr lang="de-DE" sz="1600" dirty="0" err="1"/>
              <a:t>PatientenID</a:t>
            </a:r>
            <a:r>
              <a:rPr lang="de-DE" sz="1600" dirty="0"/>
              <a:t> FROM Patientenzustand </a:t>
            </a:r>
          </a:p>
          <a:p>
            <a:pPr marL="0" indent="0">
              <a:buNone/>
            </a:pPr>
            <a:r>
              <a:rPr lang="de-DE" sz="1600" dirty="0"/>
              <a:t>	WHERE Status = ‘Geimpft‘ </a:t>
            </a:r>
          </a:p>
          <a:p>
            <a:pPr marL="0" indent="0">
              <a:buNone/>
            </a:pPr>
            <a:r>
              <a:rPr lang="de-DE" sz="1600" dirty="0"/>
              <a:t>	AND Erfassungsdatum &lt; </a:t>
            </a:r>
            <a:r>
              <a:rPr lang="de-DE" sz="1600" dirty="0" err="1"/>
              <a:t>pz.Erfassungsdatum</a:t>
            </a:r>
            <a:r>
              <a:rPr lang="de-DE" sz="1600" dirty="0"/>
              <a:t>);</a:t>
            </a:r>
            <a:endParaRPr lang="de-DE" sz="1800" dirty="0"/>
          </a:p>
        </p:txBody>
      </p:sp>
      <p:sp>
        <p:nvSpPr>
          <p:cNvPr id="3" name="Titel 2">
            <a:extLst>
              <a:ext uri="{FF2B5EF4-FFF2-40B4-BE49-F238E27FC236}">
                <a16:creationId xmlns:a16="http://schemas.microsoft.com/office/drawing/2014/main" id="{8254D791-062D-48E0-9C5C-975DA8E1AA6F}"/>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F1ADC6F6-5EB8-4A95-B5E6-BBAD5AF6DA69}"/>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6" name="Inhaltsplatzhalter 1">
            <a:extLst>
              <a:ext uri="{FF2B5EF4-FFF2-40B4-BE49-F238E27FC236}">
                <a16:creationId xmlns:a16="http://schemas.microsoft.com/office/drawing/2014/main" id="{28B9FB6F-86CC-4F5D-B18F-BE7C7E780F2E}"/>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en-US" sz="1800" kern="0" dirty="0">
                <a:solidFill>
                  <a:srgbClr val="F195F1"/>
                </a:solidFill>
              </a:rPr>
              <a:t>Create the intersection that contains the corresponding entries of the two tables "Patient" and "Patient condition". </a:t>
            </a:r>
            <a:r>
              <a:rPr lang="en-US" sz="1800" kern="0" dirty="0">
                <a:solidFill>
                  <a:srgbClr val="0070C0"/>
                </a:solidFill>
              </a:rPr>
              <a:t>Output the columns "Name" and "First name".</a:t>
            </a:r>
            <a:r>
              <a:rPr lang="en-US" sz="1800" kern="0" dirty="0"/>
              <a:t> </a:t>
            </a:r>
            <a:r>
              <a:rPr lang="en-US" sz="1800" kern="0" dirty="0">
                <a:solidFill>
                  <a:srgbClr val="9E9E9E"/>
                </a:solidFill>
              </a:rPr>
              <a:t>Only data for which "State" is "Infected"</a:t>
            </a:r>
            <a:r>
              <a:rPr lang="en-US" sz="1800" kern="0" dirty="0"/>
              <a:t> </a:t>
            </a:r>
            <a:r>
              <a:rPr lang="en-US" sz="1800" kern="0" dirty="0">
                <a:solidFill>
                  <a:srgbClr val="FF0000"/>
                </a:solidFill>
              </a:rPr>
              <a:t>and the values of "ID"</a:t>
            </a:r>
            <a:r>
              <a:rPr lang="en-US" sz="1800" kern="0" dirty="0"/>
              <a:t> </a:t>
            </a:r>
            <a:r>
              <a:rPr lang="en-US" sz="1800" kern="0" dirty="0">
                <a:solidFill>
                  <a:srgbClr val="00B0F0"/>
                </a:solidFill>
              </a:rPr>
              <a:t>are in a subset, for which "State" is "Vaccinated" </a:t>
            </a:r>
            <a:r>
              <a:rPr lang="en-US" sz="1800" kern="0" dirty="0">
                <a:solidFill>
                  <a:srgbClr val="00B050"/>
                </a:solidFill>
              </a:rPr>
              <a:t>and "Entry date" is smaller than "Entry date" of the superset are to be output.</a:t>
            </a:r>
            <a:endParaRPr lang="de-DE" sz="1800" kern="0" dirty="0">
              <a:solidFill>
                <a:srgbClr val="00B050"/>
              </a:solidFill>
            </a:endParaRPr>
          </a:p>
        </p:txBody>
      </p:sp>
      <p:sp>
        <p:nvSpPr>
          <p:cNvPr id="8" name="Inhaltsplatzhalter 1">
            <a:extLst>
              <a:ext uri="{FF2B5EF4-FFF2-40B4-BE49-F238E27FC236}">
                <a16:creationId xmlns:a16="http://schemas.microsoft.com/office/drawing/2014/main" id="{069DA629-0994-4A1B-B29D-268E8C80848B}"/>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en-US" sz="1800" kern="0" dirty="0"/>
              <a:t>Find the surname and first name of the patients who have the status 'Vaccinated' and subsequently the status 'Infected'.</a:t>
            </a:r>
            <a:endParaRPr lang="de-DE" sz="1800" kern="0" dirty="0"/>
          </a:p>
        </p:txBody>
      </p:sp>
      <p:sp>
        <p:nvSpPr>
          <p:cNvPr id="9" name="Inhaltsplatzhalter 1">
            <a:extLst>
              <a:ext uri="{FF2B5EF4-FFF2-40B4-BE49-F238E27FC236}">
                <a16:creationId xmlns:a16="http://schemas.microsoft.com/office/drawing/2014/main" id="{3828327B-1810-4FE2-AE6D-30DCD82A7C06}"/>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en-US" sz="1800" kern="0" dirty="0"/>
              <a:t>Which patients were infected despite vaccination?</a:t>
            </a:r>
            <a:endParaRPr lang="de-DE" sz="1800" kern="0" dirty="0"/>
          </a:p>
        </p:txBody>
      </p:sp>
      <p:sp>
        <p:nvSpPr>
          <p:cNvPr id="11" name="Inhaltsplatzhalter 1">
            <a:extLst>
              <a:ext uri="{FF2B5EF4-FFF2-40B4-BE49-F238E27FC236}">
                <a16:creationId xmlns:a16="http://schemas.microsoft.com/office/drawing/2014/main" id="{31649B60-194E-44E3-871D-BB34393B557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2" name="Inhaltsplatzhalter 1">
            <a:extLst>
              <a:ext uri="{FF2B5EF4-FFF2-40B4-BE49-F238E27FC236}">
                <a16:creationId xmlns:a16="http://schemas.microsoft.com/office/drawing/2014/main" id="{9D2251FD-8A97-4B16-B825-1581CF79D461}"/>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3" name="Inhaltsplatzhalter 1">
            <a:extLst>
              <a:ext uri="{FF2B5EF4-FFF2-40B4-BE49-F238E27FC236}">
                <a16:creationId xmlns:a16="http://schemas.microsoft.com/office/drawing/2014/main" id="{05EEBEA0-C07C-4C92-B986-EB03F314151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5" name="Inhaltsplatzhalter 1">
            <a:extLst>
              <a:ext uri="{FF2B5EF4-FFF2-40B4-BE49-F238E27FC236}">
                <a16:creationId xmlns:a16="http://schemas.microsoft.com/office/drawing/2014/main" id="{80664389-3357-414C-BF97-F33DCF9FBE18}"/>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6" name="Inhaltsplatzhalter 1">
            <a:extLst>
              <a:ext uri="{FF2B5EF4-FFF2-40B4-BE49-F238E27FC236}">
                <a16:creationId xmlns:a16="http://schemas.microsoft.com/office/drawing/2014/main" id="{4740B00D-2E12-4800-9DFF-B9DB70EF1AAC}"/>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9" name="Inhaltsplatzhalter 1">
            <a:extLst>
              <a:ext uri="{FF2B5EF4-FFF2-40B4-BE49-F238E27FC236}">
                <a16:creationId xmlns:a16="http://schemas.microsoft.com/office/drawing/2014/main" id="{FD2C81AD-9B95-4DB2-AD2E-B5AF49548B5A}"/>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5" name="Textfeld 4">
            <a:extLst>
              <a:ext uri="{FF2B5EF4-FFF2-40B4-BE49-F238E27FC236}">
                <a16:creationId xmlns:a16="http://schemas.microsoft.com/office/drawing/2014/main" id="{724865A3-9662-465C-AD8C-226D18D9B32C}"/>
              </a:ext>
            </a:extLst>
          </p:cNvPr>
          <p:cNvSpPr txBox="1"/>
          <p:nvPr/>
        </p:nvSpPr>
        <p:spPr>
          <a:xfrm>
            <a:off x="7000254" y="3875270"/>
            <a:ext cx="3718775"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Not </a:t>
            </a:r>
            <a:r>
              <a:rPr lang="de-DE" sz="1600" dirty="0" err="1"/>
              <a:t>sufficiently</a:t>
            </a:r>
            <a:r>
              <a:rPr lang="de-DE" sz="1600" dirty="0"/>
              <a:t> </a:t>
            </a:r>
            <a:r>
              <a:rPr lang="de-DE" sz="1600" dirty="0" err="1"/>
              <a:t>inferable</a:t>
            </a:r>
            <a:r>
              <a:rPr lang="de-DE" sz="1600" dirty="0"/>
              <a:t> </a:t>
            </a:r>
            <a:r>
              <a:rPr lang="de-DE" sz="1600" dirty="0" err="1"/>
              <a:t>information</a:t>
            </a:r>
            <a:endParaRPr lang="de-DE" sz="1600" dirty="0"/>
          </a:p>
          <a:p>
            <a:pPr marL="742950" lvl="1" indent="-285750">
              <a:buFont typeface="Arial" panose="020B0604020202020204" pitchFamily="34" charset="0"/>
              <a:buChar char="•"/>
            </a:pPr>
            <a:r>
              <a:rPr lang="de-DE" sz="1600" dirty="0" err="1"/>
              <a:t>Cardinality</a:t>
            </a:r>
            <a:endParaRPr lang="de-DE" sz="1600" dirty="0"/>
          </a:p>
          <a:p>
            <a:pPr marL="742950" lvl="1" indent="-285750">
              <a:buFont typeface="Arial" panose="020B0604020202020204" pitchFamily="34" charset="0"/>
              <a:buChar char="•"/>
            </a:pPr>
            <a:r>
              <a:rPr lang="de-DE" sz="1600" dirty="0" err="1"/>
              <a:t>Semantic</a:t>
            </a:r>
            <a:r>
              <a:rPr lang="de-DE" sz="1600" dirty="0"/>
              <a:t> </a:t>
            </a:r>
            <a:r>
              <a:rPr lang="de-DE" sz="1600" dirty="0" err="1"/>
              <a:t>relation</a:t>
            </a:r>
            <a:endParaRPr lang="de-DE" sz="1600" dirty="0"/>
          </a:p>
        </p:txBody>
      </p:sp>
      <p:cxnSp>
        <p:nvCxnSpPr>
          <p:cNvPr id="14" name="Gerade Verbindung mit Pfeil 13">
            <a:extLst>
              <a:ext uri="{FF2B5EF4-FFF2-40B4-BE49-F238E27FC236}">
                <a16:creationId xmlns:a16="http://schemas.microsoft.com/office/drawing/2014/main" id="{B6E63729-9926-4966-9D8F-FD2475C737FB}"/>
              </a:ext>
            </a:extLst>
          </p:cNvPr>
          <p:cNvCxnSpPr>
            <a:cxnSpLocks/>
            <a:stCxn id="16"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09476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036205853"/>
              </p:ext>
            </p:extLst>
          </p:nvPr>
        </p:nvGraphicFramePr>
        <p:xfrm>
          <a:off x="8547902" y="213285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3247095941"/>
              </p:ext>
            </p:extLst>
          </p:nvPr>
        </p:nvGraphicFramePr>
        <p:xfrm>
          <a:off x="3976144" y="234857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3925994" y="382372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804577915"/>
              </p:ext>
            </p:extLst>
          </p:nvPr>
        </p:nvGraphicFramePr>
        <p:xfrm>
          <a:off x="9269946" y="436510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1870722502"/>
              </p:ext>
            </p:extLst>
          </p:nvPr>
        </p:nvGraphicFramePr>
        <p:xfrm>
          <a:off x="5235534" y="4365104"/>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3651358" y="278092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3651358" y="278092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3651358" y="479715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6795094" y="479715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8903336" y="479715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6850775" y="479715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4862271" y="481630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3640640" y="239923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5047975" y="464326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6675695" y="4643261"/>
            <a:ext cx="288032" cy="307777"/>
          </a:xfrm>
          <a:prstGeom prst="rect">
            <a:avLst/>
          </a:prstGeom>
          <a:noFill/>
        </p:spPr>
        <p:txBody>
          <a:bodyPr wrap="square" rtlCol="0">
            <a:spAutoFit/>
          </a:bodyPr>
          <a:lstStyle/>
          <a:p>
            <a:r>
              <a:rPr lang="de-DE" sz="1400" dirty="0"/>
              <a:t>&lt;</a:t>
            </a:r>
          </a:p>
        </p:txBody>
      </p:sp>
      <p:sp>
        <p:nvSpPr>
          <p:cNvPr id="40" name="Inhaltsplatzhalter 1">
            <a:extLst>
              <a:ext uri="{FF2B5EF4-FFF2-40B4-BE49-F238E27FC236}">
                <a16:creationId xmlns:a16="http://schemas.microsoft.com/office/drawing/2014/main" id="{C5FD5AEE-3CD5-4BF0-9562-E314C4F311F7}"/>
              </a:ext>
            </a:extLst>
          </p:cNvPr>
          <p:cNvSpPr txBox="1">
            <a:spLocks/>
          </p:cNvSpPr>
          <p:nvPr/>
        </p:nvSpPr>
        <p:spPr>
          <a:xfrm>
            <a:off x="892660" y="1059552"/>
            <a:ext cx="6319972"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 und von ‘Quentin Quacksalber‘ behandelt werden.</a:t>
            </a:r>
          </a:p>
          <a:p>
            <a:pPr marL="0" indent="0">
              <a:buNone/>
            </a:pPr>
            <a:endParaRPr lang="de-DE" sz="1800" kern="0" dirty="0"/>
          </a:p>
        </p:txBody>
      </p:sp>
      <p:graphicFrame>
        <p:nvGraphicFramePr>
          <p:cNvPr id="25" name="Tabelle 24">
            <a:extLst>
              <a:ext uri="{FF2B5EF4-FFF2-40B4-BE49-F238E27FC236}">
                <a16:creationId xmlns:a16="http://schemas.microsoft.com/office/drawing/2014/main" id="{ED8A2EC1-4A57-466A-A588-76064F5D75C1}"/>
              </a:ext>
            </a:extLst>
          </p:cNvPr>
          <p:cNvGraphicFramePr>
            <a:graphicFrameLocks noGrp="1"/>
          </p:cNvGraphicFramePr>
          <p:nvPr>
            <p:extLst>
              <p:ext uri="{D42A27DB-BD31-4B8C-83A1-F6EECF244321}">
                <p14:modId xmlns:p14="http://schemas.microsoft.com/office/powerpoint/2010/main" val="2077570947"/>
              </p:ext>
            </p:extLst>
          </p:nvPr>
        </p:nvGraphicFramePr>
        <p:xfrm>
          <a:off x="266056" y="2475803"/>
          <a:ext cx="3109893" cy="741680"/>
        </p:xfrm>
        <a:graphic>
          <a:graphicData uri="http://schemas.openxmlformats.org/drawingml/2006/table">
            <a:tbl>
              <a:tblPr firstRow="1" bandRow="1">
                <a:tableStyleId>{2D5ABB26-0587-4C30-8999-92F81FD0307C}</a:tableStyleId>
              </a:tblPr>
              <a:tblGrid>
                <a:gridCol w="857568">
                  <a:extLst>
                    <a:ext uri="{9D8B030D-6E8A-4147-A177-3AD203B41FA5}">
                      <a16:colId xmlns:a16="http://schemas.microsoft.com/office/drawing/2014/main" val="1727387548"/>
                    </a:ext>
                  </a:extLst>
                </a:gridCol>
                <a:gridCol w="1457643">
                  <a:extLst>
                    <a:ext uri="{9D8B030D-6E8A-4147-A177-3AD203B41FA5}">
                      <a16:colId xmlns:a16="http://schemas.microsoft.com/office/drawing/2014/main" val="3706368343"/>
                    </a:ext>
                  </a:extLst>
                </a:gridCol>
                <a:gridCol w="794682">
                  <a:extLst>
                    <a:ext uri="{9D8B030D-6E8A-4147-A177-3AD203B41FA5}">
                      <a16:colId xmlns:a16="http://schemas.microsoft.com/office/drawing/2014/main" val="3543312539"/>
                    </a:ext>
                  </a:extLst>
                </a:gridCol>
              </a:tblGrid>
              <a:tr h="370840">
                <a:tc>
                  <a:txBody>
                    <a:bodyPr/>
                    <a:lstStyle/>
                    <a:p>
                      <a:pPr algn="r"/>
                      <a:r>
                        <a:rPr lang="de-DE" sz="1200" dirty="0"/>
                        <a:t>Patient</a:t>
                      </a:r>
                    </a:p>
                  </a:txBody>
                  <a:tcPr/>
                </a:tc>
                <a:tc>
                  <a:txBody>
                    <a:bodyPr/>
                    <a:lstStyle/>
                    <a:p>
                      <a:pPr algn="ctr"/>
                      <a:r>
                        <a:rPr lang="de-DE" sz="1200" dirty="0"/>
                        <a:t>---Behandlung ---</a:t>
                      </a:r>
                    </a:p>
                  </a:txBody>
                  <a:tcPr/>
                </a:tc>
                <a:tc>
                  <a:txBody>
                    <a:bodyPr/>
                    <a:lstStyle/>
                    <a:p>
                      <a:pPr algn="l"/>
                      <a:r>
                        <a:rPr lang="de-DE" sz="1200" dirty="0"/>
                        <a:t>Arzt</a:t>
                      </a:r>
                    </a:p>
                  </a:txBody>
                  <a:tcPr/>
                </a:tc>
                <a:extLst>
                  <a:ext uri="{0D108BD9-81ED-4DB2-BD59-A6C34878D82A}">
                    <a16:rowId xmlns:a16="http://schemas.microsoft.com/office/drawing/2014/main" val="1553273535"/>
                  </a:ext>
                </a:extLst>
              </a:tr>
              <a:tr h="370840">
                <a:tc>
                  <a:txBody>
                    <a:bodyPr/>
                    <a:lstStyle/>
                    <a:p>
                      <a:pPr algn="r"/>
                      <a:r>
                        <a:rPr lang="de-DE" sz="1200" dirty="0"/>
                        <a:t>Rezipient</a:t>
                      </a:r>
                    </a:p>
                  </a:txBody>
                  <a:tcPr/>
                </a:tc>
                <a:tc>
                  <a:txBody>
                    <a:bodyPr/>
                    <a:lstStyle/>
                    <a:p>
                      <a:pPr algn="ctr"/>
                      <a:r>
                        <a:rPr lang="de-DE" sz="1200" dirty="0"/>
                        <a:t>&lt;-------Aktion--------</a:t>
                      </a:r>
                    </a:p>
                  </a:txBody>
                  <a:tcPr/>
                </a:tc>
                <a:tc>
                  <a:txBody>
                    <a:bodyPr/>
                    <a:lstStyle/>
                    <a:p>
                      <a:pPr algn="l"/>
                      <a:r>
                        <a:rPr lang="de-DE" sz="1200" dirty="0"/>
                        <a:t>Akteur</a:t>
                      </a:r>
                    </a:p>
                  </a:txBody>
                  <a:tcPr/>
                </a:tc>
                <a:extLst>
                  <a:ext uri="{0D108BD9-81ED-4DB2-BD59-A6C34878D82A}">
                    <a16:rowId xmlns:a16="http://schemas.microsoft.com/office/drawing/2014/main" val="3319424815"/>
                  </a:ext>
                </a:extLst>
              </a:tr>
            </a:tbl>
          </a:graphicData>
        </a:graphic>
      </p:graphicFrame>
    </p:spTree>
    <p:extLst>
      <p:ext uri="{BB962C8B-B14F-4D97-AF65-F5344CB8AC3E}">
        <p14:creationId xmlns:p14="http://schemas.microsoft.com/office/powerpoint/2010/main" val="4508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611284692"/>
              </p:ext>
            </p:extLst>
          </p:nvPr>
        </p:nvGraphicFramePr>
        <p:xfrm>
          <a:off x="7032104" y="177281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791759">
                  <a:extLst>
                    <a:ext uri="{9D8B030D-6E8A-4147-A177-3AD203B41FA5}">
                      <a16:colId xmlns:a16="http://schemas.microsoft.com/office/drawing/2014/main" val="336856463"/>
                    </a:ext>
                  </a:extLst>
                </a:gridCol>
                <a:gridCol w="921788">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err="1">
                          <a:solidFill>
                            <a:schemeClr val="tx1"/>
                          </a:solidFill>
                        </a:rPr>
                        <a:t>Condition</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Condition</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Entry date</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err="1">
                          <a:solidFill>
                            <a:schemeClr val="tx1"/>
                          </a:solidFill>
                        </a:rPr>
                        <a:t>Recovered</a:t>
                      </a:r>
                      <a:endParaRPr lang="de-DE" sz="1050" dirty="0">
                        <a:solidFill>
                          <a:schemeClr val="tx1"/>
                        </a:solidFill>
                      </a:endParaRP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2947198552"/>
              </p:ext>
            </p:extLst>
          </p:nvPr>
        </p:nvGraphicFramePr>
        <p:xfrm>
          <a:off x="2460346" y="198853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Date </a:t>
                      </a:r>
                      <a:r>
                        <a:rPr lang="de-DE" sz="1100" dirty="0" err="1">
                          <a:solidFill>
                            <a:schemeClr val="tx1"/>
                          </a:solidFill>
                        </a:rPr>
                        <a:t>of</a:t>
                      </a:r>
                      <a:r>
                        <a:rPr lang="de-DE" sz="1100" dirty="0">
                          <a:solidFill>
                            <a:schemeClr val="tx1"/>
                          </a:solidFill>
                        </a:rPr>
                        <a:t> </a:t>
                      </a:r>
                      <a:r>
                        <a:rPr lang="de-DE" sz="1100" dirty="0" err="1">
                          <a:solidFill>
                            <a:schemeClr val="tx1"/>
                          </a:solidFill>
                        </a:rPr>
                        <a:t>birth</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Gender</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2410196" y="346368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566140999"/>
              </p:ext>
            </p:extLst>
          </p:nvPr>
        </p:nvGraphicFramePr>
        <p:xfrm>
          <a:off x="7754148" y="400506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err="1">
                          <a:solidFill>
                            <a:schemeClr val="tx1"/>
                          </a:solidFill>
                        </a:rPr>
                        <a:t>Doctor</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3370067286"/>
              </p:ext>
            </p:extLst>
          </p:nvPr>
        </p:nvGraphicFramePr>
        <p:xfrm>
          <a:off x="3719736" y="4005064"/>
          <a:ext cx="1559560" cy="127254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36856463"/>
                    </a:ext>
                  </a:extLst>
                </a:gridCol>
                <a:gridCol w="767472">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Treatment</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DoctorID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2135560" y="242088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2135560" y="242088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2135560" y="443711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5279296" y="443711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7387538" y="443711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5334977" y="443711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3346473" y="445626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2124842" y="203919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3532177" y="428322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5159897" y="4283221"/>
            <a:ext cx="288032" cy="307777"/>
          </a:xfrm>
          <a:prstGeom prst="rect">
            <a:avLst/>
          </a:prstGeom>
          <a:noFill/>
        </p:spPr>
        <p:txBody>
          <a:bodyPr wrap="square" rtlCol="0">
            <a:spAutoFit/>
          </a:bodyPr>
          <a:lstStyle/>
          <a:p>
            <a:r>
              <a:rPr lang="de-DE" sz="1400" dirty="0"/>
              <a:t>&lt;</a:t>
            </a:r>
          </a:p>
        </p:txBody>
      </p:sp>
    </p:spTree>
    <p:extLst>
      <p:ext uri="{BB962C8B-B14F-4D97-AF65-F5344CB8AC3E}">
        <p14:creationId xmlns:p14="http://schemas.microsoft.com/office/powerpoint/2010/main" val="8601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hasName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hasSurname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bornAt</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isA</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hasGender</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401645" y="1883235"/>
            <a:ext cx="1006582"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Vaccinated</a:t>
            </a:r>
            <a:endParaRPr kumimoji="0" lang="de-DE" sz="800" b="0" i="0" u="none" strike="noStrike" cap="none" normalizeH="0" baseline="0" dirty="0">
              <a:ln>
                <a:noFill/>
              </a:ln>
              <a:solidFill>
                <a:schemeClr val="tx1"/>
              </a:solidFill>
              <a:effectLst/>
              <a:latin typeface="Arial" charset="0"/>
            </a:endParaRP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60816" y="1611780"/>
            <a:ext cx="972943"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1" y="1746041"/>
            <a:ext cx="1016696" cy="246221"/>
          </a:xfrm>
          <a:prstGeom prst="rect">
            <a:avLst/>
          </a:prstGeom>
          <a:noFill/>
        </p:spPr>
        <p:txBody>
          <a:bodyPr wrap="square" rtlCol="0">
            <a:spAutoFit/>
          </a:bodyPr>
          <a:lstStyle/>
          <a:p>
            <a:r>
              <a:rPr lang="de-DE" sz="1000" dirty="0" err="1"/>
              <a:t>hasCondition</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373104"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92977" y="2099206"/>
            <a:ext cx="831523" cy="246221"/>
          </a:xfrm>
          <a:prstGeom prst="rect">
            <a:avLst/>
          </a:prstGeom>
          <a:noFill/>
        </p:spPr>
        <p:txBody>
          <a:bodyPr wrap="square" rtlCol="0">
            <a:spAutoFit/>
          </a:bodyPr>
          <a:lstStyle/>
          <a:p>
            <a:r>
              <a:rPr lang="de-DE" sz="1000" dirty="0" err="1"/>
              <a:t>enteredAt</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400175" y="2071779"/>
            <a:ext cx="831523"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err="1">
                <a:ln>
                  <a:noFill/>
                </a:ln>
                <a:solidFill>
                  <a:schemeClr val="tx1"/>
                </a:solidFill>
                <a:effectLst/>
                <a:latin typeface="Arial" charset="0"/>
              </a:rPr>
              <a:t>Infected</a:t>
            </a:r>
            <a:endParaRPr kumimoji="0" lang="de-DE" sz="800" b="0" i="0" u="none" strike="noStrike" cap="none" normalizeH="0" baseline="0" dirty="0">
              <a:ln>
                <a:noFill/>
              </a:ln>
              <a:solidFill>
                <a:schemeClr val="tx1"/>
              </a:solidFill>
              <a:effectLst/>
              <a:latin typeface="Arial" charset="0"/>
            </a:endParaRP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15937" y="1611780"/>
            <a:ext cx="417822"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579178"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enteredAt</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isA</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err="1"/>
              <a:t>Doctor</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isA</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500076" y="3982225"/>
            <a:ext cx="879803" cy="246221"/>
          </a:xfrm>
          <a:prstGeom prst="rect">
            <a:avLst/>
          </a:prstGeom>
          <a:noFill/>
        </p:spPr>
        <p:txBody>
          <a:bodyPr wrap="square" rtlCol="0">
            <a:spAutoFit/>
          </a:bodyPr>
          <a:lstStyle/>
          <a:p>
            <a:r>
              <a:rPr lang="de-DE" sz="1000" dirty="0" err="1"/>
              <a:t>hasName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hasSurname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err="1"/>
              <a:t>Doctor</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isA</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hasName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hasSurname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742938" y="3155344"/>
            <a:ext cx="1363964" cy="246221"/>
          </a:xfrm>
          <a:prstGeom prst="rect">
            <a:avLst/>
          </a:prstGeom>
          <a:noFill/>
        </p:spPr>
        <p:txBody>
          <a:bodyPr wrap="square" rtlCol="0">
            <a:spAutoFit/>
          </a:bodyPr>
          <a:lstStyle/>
          <a:p>
            <a:r>
              <a:rPr lang="de-DE" sz="1000" dirty="0" err="1"/>
              <a:t>isTreatedBy</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4015178" y="2292807"/>
            <a:ext cx="1363964" cy="246221"/>
          </a:xfrm>
          <a:prstGeom prst="rect">
            <a:avLst/>
          </a:prstGeom>
          <a:noFill/>
        </p:spPr>
        <p:txBody>
          <a:bodyPr wrap="square" rtlCol="0">
            <a:spAutoFit/>
          </a:bodyPr>
          <a:lstStyle/>
          <a:p>
            <a:r>
              <a:rPr lang="de-DE" sz="1000" dirty="0" err="1"/>
              <a:t>isTreatedBy</a:t>
            </a:r>
            <a:endParaRPr lang="de-DE" sz="1000" dirty="0"/>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93" name="Inhaltsplatzhalter 4">
            <a:extLst>
              <a:ext uri="{FF2B5EF4-FFF2-40B4-BE49-F238E27FC236}">
                <a16:creationId xmlns:a16="http://schemas.microsoft.com/office/drawing/2014/main" id="{D1AF1A7F-E9AF-4DC7-971A-45A5F28BE9CC}"/>
              </a:ext>
            </a:extLst>
          </p:cNvPr>
          <p:cNvGraphicFramePr>
            <a:graphicFrameLocks/>
          </p:cNvGraphicFramePr>
          <p:nvPr>
            <p:extLst>
              <p:ext uri="{D42A27DB-BD31-4B8C-83A1-F6EECF244321}">
                <p14:modId xmlns:p14="http://schemas.microsoft.com/office/powerpoint/2010/main" val="937584414"/>
              </p:ext>
            </p:extLst>
          </p:nvPr>
        </p:nvGraphicFramePr>
        <p:xfrm>
          <a:off x="8691510" y="268533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791759">
                  <a:extLst>
                    <a:ext uri="{9D8B030D-6E8A-4147-A177-3AD203B41FA5}">
                      <a16:colId xmlns:a16="http://schemas.microsoft.com/office/drawing/2014/main" val="336856463"/>
                    </a:ext>
                  </a:extLst>
                </a:gridCol>
                <a:gridCol w="921788">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err="1">
                          <a:solidFill>
                            <a:schemeClr val="tx1"/>
                          </a:solidFill>
                        </a:rPr>
                        <a:t>Condition</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Condition</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Entry date</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err="1">
                          <a:solidFill>
                            <a:schemeClr val="tx1"/>
                          </a:solidFill>
                        </a:rPr>
                        <a:t>Recovered</a:t>
                      </a:r>
                      <a:endParaRPr lang="de-DE" sz="1050" dirty="0">
                        <a:solidFill>
                          <a:schemeClr val="tx1"/>
                        </a:solidFill>
                      </a:endParaRP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err="1">
                          <a:solidFill>
                            <a:schemeClr val="tx1"/>
                          </a:solidFill>
                        </a:rPr>
                        <a:t>Vaccinated</a:t>
                      </a:r>
                      <a:endParaRPr lang="de-DE" sz="1050" dirty="0">
                        <a:solidFill>
                          <a:schemeClr val="tx1"/>
                        </a:solidFill>
                      </a:endParaRP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err="1">
                          <a:solidFill>
                            <a:schemeClr val="tx1"/>
                          </a:solidFill>
                        </a:rPr>
                        <a:t>Infected</a:t>
                      </a:r>
                      <a:endParaRPr lang="de-DE" sz="1050" dirty="0">
                        <a:solidFill>
                          <a:schemeClr val="tx1"/>
                        </a:solidFill>
                      </a:endParaRP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94" name="Inhaltsplatzhalter 4">
            <a:extLst>
              <a:ext uri="{FF2B5EF4-FFF2-40B4-BE49-F238E27FC236}">
                <a16:creationId xmlns:a16="http://schemas.microsoft.com/office/drawing/2014/main" id="{DA636A8D-ECAB-4C38-8179-4A7EE414578F}"/>
              </a:ext>
            </a:extLst>
          </p:cNvPr>
          <p:cNvGraphicFramePr>
            <a:graphicFrameLocks/>
          </p:cNvGraphicFramePr>
          <p:nvPr>
            <p:extLst>
              <p:ext uri="{D42A27DB-BD31-4B8C-83A1-F6EECF244321}">
                <p14:modId xmlns:p14="http://schemas.microsoft.com/office/powerpoint/2010/main" val="2455506905"/>
              </p:ext>
            </p:extLst>
          </p:nvPr>
        </p:nvGraphicFramePr>
        <p:xfrm>
          <a:off x="4119752" y="290105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Date </a:t>
                      </a:r>
                      <a:r>
                        <a:rPr lang="de-DE" sz="1100" dirty="0" err="1">
                          <a:solidFill>
                            <a:schemeClr val="tx1"/>
                          </a:solidFill>
                        </a:rPr>
                        <a:t>of</a:t>
                      </a:r>
                      <a:r>
                        <a:rPr lang="de-DE" sz="1100" dirty="0">
                          <a:solidFill>
                            <a:schemeClr val="tx1"/>
                          </a:solidFill>
                        </a:rPr>
                        <a:t> </a:t>
                      </a:r>
                      <a:r>
                        <a:rPr lang="de-DE" sz="1100" dirty="0" err="1">
                          <a:solidFill>
                            <a:schemeClr val="tx1"/>
                          </a:solidFill>
                        </a:rPr>
                        <a:t>birth</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Gender</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f</a:t>
                      </a:r>
                    </a:p>
                  </a:txBody>
                  <a:tcPr/>
                </a:tc>
                <a:extLst>
                  <a:ext uri="{0D108BD9-81ED-4DB2-BD59-A6C34878D82A}">
                    <a16:rowId xmlns:a16="http://schemas.microsoft.com/office/drawing/2014/main" val="2991024871"/>
                  </a:ext>
                </a:extLst>
              </a:tr>
            </a:tbl>
          </a:graphicData>
        </a:graphic>
      </p:graphicFrame>
      <p:grpSp>
        <p:nvGrpSpPr>
          <p:cNvPr id="95" name="Gruppieren 94">
            <a:extLst>
              <a:ext uri="{FF2B5EF4-FFF2-40B4-BE49-F238E27FC236}">
                <a16:creationId xmlns:a16="http://schemas.microsoft.com/office/drawing/2014/main" id="{0B09F2D0-37E8-4AF5-9DB1-31B12D7926DB}"/>
              </a:ext>
            </a:extLst>
          </p:cNvPr>
          <p:cNvGrpSpPr/>
          <p:nvPr/>
        </p:nvGrpSpPr>
        <p:grpSpPr>
          <a:xfrm>
            <a:off x="4069602" y="4376202"/>
            <a:ext cx="5791533" cy="559590"/>
            <a:chOff x="1186060" y="2810787"/>
            <a:chExt cx="5791533" cy="559590"/>
          </a:xfrm>
        </p:grpSpPr>
        <p:cxnSp>
          <p:nvCxnSpPr>
            <p:cNvPr id="96" name="Gerader Verbinder 95">
              <a:extLst>
                <a:ext uri="{FF2B5EF4-FFF2-40B4-BE49-F238E27FC236}">
                  <a16:creationId xmlns:a16="http://schemas.microsoft.com/office/drawing/2014/main" id="{49C20ED5-3C20-4F53-BBD9-4C61A5C1B037}"/>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Gerader Verbinder 96">
              <a:extLst>
                <a:ext uri="{FF2B5EF4-FFF2-40B4-BE49-F238E27FC236}">
                  <a16:creationId xmlns:a16="http://schemas.microsoft.com/office/drawing/2014/main" id="{95C4F4D6-6FFA-4764-AD4D-56A06B429281}"/>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Gerader Verbinder 97">
              <a:extLst>
                <a:ext uri="{FF2B5EF4-FFF2-40B4-BE49-F238E27FC236}">
                  <a16:creationId xmlns:a16="http://schemas.microsoft.com/office/drawing/2014/main" id="{C3116DFE-028A-4979-B66E-BE0892378957}"/>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9" name="Textfeld 98">
              <a:extLst>
                <a:ext uri="{FF2B5EF4-FFF2-40B4-BE49-F238E27FC236}">
                  <a16:creationId xmlns:a16="http://schemas.microsoft.com/office/drawing/2014/main" id="{27A8DE97-A0E5-4E6E-94FE-CF770791ADD6}"/>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00" name="Textfeld 99">
              <a:extLst>
                <a:ext uri="{FF2B5EF4-FFF2-40B4-BE49-F238E27FC236}">
                  <a16:creationId xmlns:a16="http://schemas.microsoft.com/office/drawing/2014/main" id="{92C9C95F-903D-4BD2-9CDC-DA436DF7F196}"/>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01" name="Textfeld 100">
              <a:extLst>
                <a:ext uri="{FF2B5EF4-FFF2-40B4-BE49-F238E27FC236}">
                  <a16:creationId xmlns:a16="http://schemas.microsoft.com/office/drawing/2014/main" id="{A3A7FF79-3763-432A-B344-E8D58AC54382}"/>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02" name="Inhaltsplatzhalter 4">
            <a:extLst>
              <a:ext uri="{FF2B5EF4-FFF2-40B4-BE49-F238E27FC236}">
                <a16:creationId xmlns:a16="http://schemas.microsoft.com/office/drawing/2014/main" id="{689BB255-F7A3-43B6-AC13-51127AE7CF05}"/>
              </a:ext>
            </a:extLst>
          </p:cNvPr>
          <p:cNvGraphicFramePr>
            <a:graphicFrameLocks/>
          </p:cNvGraphicFramePr>
          <p:nvPr>
            <p:extLst>
              <p:ext uri="{D42A27DB-BD31-4B8C-83A1-F6EECF244321}">
                <p14:modId xmlns:p14="http://schemas.microsoft.com/office/powerpoint/2010/main" val="1618375905"/>
              </p:ext>
            </p:extLst>
          </p:nvPr>
        </p:nvGraphicFramePr>
        <p:xfrm>
          <a:off x="9413554" y="491758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err="1">
                          <a:solidFill>
                            <a:schemeClr val="tx1"/>
                          </a:solidFill>
                        </a:rPr>
                        <a:t>Doctor</a:t>
                      </a:r>
                      <a:endParaRPr lang="de-DE" sz="11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Surname</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03" name="Inhaltsplatzhalter 4">
            <a:extLst>
              <a:ext uri="{FF2B5EF4-FFF2-40B4-BE49-F238E27FC236}">
                <a16:creationId xmlns:a16="http://schemas.microsoft.com/office/drawing/2014/main" id="{D13E97B5-8582-4FF3-A3E7-865BA6422DC1}"/>
              </a:ext>
            </a:extLst>
          </p:cNvPr>
          <p:cNvGraphicFramePr>
            <a:graphicFrameLocks/>
          </p:cNvGraphicFramePr>
          <p:nvPr>
            <p:extLst>
              <p:ext uri="{D42A27DB-BD31-4B8C-83A1-F6EECF244321}">
                <p14:modId xmlns:p14="http://schemas.microsoft.com/office/powerpoint/2010/main" val="1369868424"/>
              </p:ext>
            </p:extLst>
          </p:nvPr>
        </p:nvGraphicFramePr>
        <p:xfrm>
          <a:off x="5379142" y="4917582"/>
          <a:ext cx="1559560" cy="127254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336856463"/>
                    </a:ext>
                  </a:extLst>
                </a:gridCol>
                <a:gridCol w="767472">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Treatment</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DoctorID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04" name="Gerader Verbinder 103">
            <a:extLst>
              <a:ext uri="{FF2B5EF4-FFF2-40B4-BE49-F238E27FC236}">
                <a16:creationId xmlns:a16="http://schemas.microsoft.com/office/drawing/2014/main" id="{2D2D0777-5797-4E8C-8B22-AB45EFF6CBDB}"/>
              </a:ext>
            </a:extLst>
          </p:cNvPr>
          <p:cNvCxnSpPr>
            <a:cxnSpLocks/>
          </p:cNvCxnSpPr>
          <p:nvPr/>
        </p:nvCxnSpPr>
        <p:spPr bwMode="auto">
          <a:xfrm flipH="1">
            <a:off x="3794966" y="333340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Gerader Verbinder 104">
            <a:extLst>
              <a:ext uri="{FF2B5EF4-FFF2-40B4-BE49-F238E27FC236}">
                <a16:creationId xmlns:a16="http://schemas.microsoft.com/office/drawing/2014/main" id="{7D27407B-D9DB-4714-98FE-F400748D2538}"/>
              </a:ext>
            </a:extLst>
          </p:cNvPr>
          <p:cNvCxnSpPr>
            <a:cxnSpLocks/>
          </p:cNvCxnSpPr>
          <p:nvPr/>
        </p:nvCxnSpPr>
        <p:spPr bwMode="auto">
          <a:xfrm>
            <a:off x="3794966" y="333340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6" name="Gerader Verbinder 105">
            <a:extLst>
              <a:ext uri="{FF2B5EF4-FFF2-40B4-BE49-F238E27FC236}">
                <a16:creationId xmlns:a16="http://schemas.microsoft.com/office/drawing/2014/main" id="{AA3700A2-3DB2-4DEC-A30E-2612E1D1E597}"/>
              </a:ext>
            </a:extLst>
          </p:cNvPr>
          <p:cNvCxnSpPr>
            <a:cxnSpLocks/>
          </p:cNvCxnSpPr>
          <p:nvPr/>
        </p:nvCxnSpPr>
        <p:spPr bwMode="auto">
          <a:xfrm flipH="1">
            <a:off x="3794966" y="534962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7" name="Gerader Verbinder 106">
            <a:extLst>
              <a:ext uri="{FF2B5EF4-FFF2-40B4-BE49-F238E27FC236}">
                <a16:creationId xmlns:a16="http://schemas.microsoft.com/office/drawing/2014/main" id="{C2EA27B0-CB88-418B-AD17-92DCBE6F0DF3}"/>
              </a:ext>
            </a:extLst>
          </p:cNvPr>
          <p:cNvCxnSpPr>
            <a:cxnSpLocks/>
          </p:cNvCxnSpPr>
          <p:nvPr/>
        </p:nvCxnSpPr>
        <p:spPr bwMode="auto">
          <a:xfrm flipV="1">
            <a:off x="6938702" y="534962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8" name="Textfeld 107">
            <a:extLst>
              <a:ext uri="{FF2B5EF4-FFF2-40B4-BE49-F238E27FC236}">
                <a16:creationId xmlns:a16="http://schemas.microsoft.com/office/drawing/2014/main" id="{16092F43-C209-44CD-B317-58846B55567E}"/>
              </a:ext>
            </a:extLst>
          </p:cNvPr>
          <p:cNvSpPr txBox="1"/>
          <p:nvPr/>
        </p:nvSpPr>
        <p:spPr>
          <a:xfrm>
            <a:off x="9046944" y="5349629"/>
            <a:ext cx="288032" cy="369332"/>
          </a:xfrm>
          <a:prstGeom prst="rect">
            <a:avLst/>
          </a:prstGeom>
          <a:noFill/>
        </p:spPr>
        <p:txBody>
          <a:bodyPr wrap="square" rtlCol="0">
            <a:spAutoFit/>
          </a:bodyPr>
          <a:lstStyle/>
          <a:p>
            <a:r>
              <a:rPr lang="de-DE" sz="1800" dirty="0"/>
              <a:t>1</a:t>
            </a:r>
          </a:p>
        </p:txBody>
      </p:sp>
      <p:sp>
        <p:nvSpPr>
          <p:cNvPr id="109" name="Textfeld 108">
            <a:extLst>
              <a:ext uri="{FF2B5EF4-FFF2-40B4-BE49-F238E27FC236}">
                <a16:creationId xmlns:a16="http://schemas.microsoft.com/office/drawing/2014/main" id="{C13A8C9B-7A8E-4996-86F4-72D555202DC2}"/>
              </a:ext>
            </a:extLst>
          </p:cNvPr>
          <p:cNvSpPr txBox="1"/>
          <p:nvPr/>
        </p:nvSpPr>
        <p:spPr>
          <a:xfrm>
            <a:off x="6994383" y="5349629"/>
            <a:ext cx="288032" cy="369332"/>
          </a:xfrm>
          <a:prstGeom prst="rect">
            <a:avLst/>
          </a:prstGeom>
          <a:noFill/>
        </p:spPr>
        <p:txBody>
          <a:bodyPr wrap="square" rtlCol="0">
            <a:spAutoFit/>
          </a:bodyPr>
          <a:lstStyle/>
          <a:p>
            <a:r>
              <a:rPr lang="de-DE" sz="1800" dirty="0"/>
              <a:t>m</a:t>
            </a:r>
          </a:p>
        </p:txBody>
      </p:sp>
      <p:sp>
        <p:nvSpPr>
          <p:cNvPr id="110" name="Textfeld 109">
            <a:extLst>
              <a:ext uri="{FF2B5EF4-FFF2-40B4-BE49-F238E27FC236}">
                <a16:creationId xmlns:a16="http://schemas.microsoft.com/office/drawing/2014/main" id="{762F2BE6-5A38-4C71-B3CA-E3732AB5B048}"/>
              </a:ext>
            </a:extLst>
          </p:cNvPr>
          <p:cNvSpPr txBox="1"/>
          <p:nvPr/>
        </p:nvSpPr>
        <p:spPr>
          <a:xfrm>
            <a:off x="5005879" y="5368778"/>
            <a:ext cx="288032" cy="369332"/>
          </a:xfrm>
          <a:prstGeom prst="rect">
            <a:avLst/>
          </a:prstGeom>
          <a:noFill/>
        </p:spPr>
        <p:txBody>
          <a:bodyPr wrap="square" rtlCol="0">
            <a:spAutoFit/>
          </a:bodyPr>
          <a:lstStyle/>
          <a:p>
            <a:r>
              <a:rPr lang="de-DE" sz="1800" dirty="0"/>
              <a:t>n</a:t>
            </a:r>
          </a:p>
        </p:txBody>
      </p:sp>
      <p:sp>
        <p:nvSpPr>
          <p:cNvPr id="111" name="Textfeld 110">
            <a:extLst>
              <a:ext uri="{FF2B5EF4-FFF2-40B4-BE49-F238E27FC236}">
                <a16:creationId xmlns:a16="http://schemas.microsoft.com/office/drawing/2014/main" id="{A1523C94-8461-43AC-86B3-5C11A1A03BB5}"/>
              </a:ext>
            </a:extLst>
          </p:cNvPr>
          <p:cNvSpPr txBox="1"/>
          <p:nvPr/>
        </p:nvSpPr>
        <p:spPr>
          <a:xfrm>
            <a:off x="3784248" y="2951713"/>
            <a:ext cx="288032" cy="369332"/>
          </a:xfrm>
          <a:prstGeom prst="rect">
            <a:avLst/>
          </a:prstGeom>
          <a:noFill/>
        </p:spPr>
        <p:txBody>
          <a:bodyPr wrap="square" rtlCol="0">
            <a:spAutoFit/>
          </a:bodyPr>
          <a:lstStyle/>
          <a:p>
            <a:r>
              <a:rPr lang="de-DE" sz="1800" dirty="0"/>
              <a:t>1</a:t>
            </a:r>
          </a:p>
        </p:txBody>
      </p:sp>
      <p:sp>
        <p:nvSpPr>
          <p:cNvPr id="112" name="Textfeld 111">
            <a:extLst>
              <a:ext uri="{FF2B5EF4-FFF2-40B4-BE49-F238E27FC236}">
                <a16:creationId xmlns:a16="http://schemas.microsoft.com/office/drawing/2014/main" id="{18FBF8A0-92EA-4592-A0E4-3DB88CA2446A}"/>
              </a:ext>
            </a:extLst>
          </p:cNvPr>
          <p:cNvSpPr txBox="1"/>
          <p:nvPr/>
        </p:nvSpPr>
        <p:spPr>
          <a:xfrm>
            <a:off x="5191583" y="5195740"/>
            <a:ext cx="288032" cy="307777"/>
          </a:xfrm>
          <a:prstGeom prst="rect">
            <a:avLst/>
          </a:prstGeom>
          <a:noFill/>
        </p:spPr>
        <p:txBody>
          <a:bodyPr wrap="square" rtlCol="0">
            <a:spAutoFit/>
          </a:bodyPr>
          <a:lstStyle/>
          <a:p>
            <a:r>
              <a:rPr lang="de-DE" sz="1400" dirty="0"/>
              <a:t>&lt;</a:t>
            </a:r>
          </a:p>
        </p:txBody>
      </p:sp>
      <p:sp>
        <p:nvSpPr>
          <p:cNvPr id="113" name="Textfeld 112">
            <a:extLst>
              <a:ext uri="{FF2B5EF4-FFF2-40B4-BE49-F238E27FC236}">
                <a16:creationId xmlns:a16="http://schemas.microsoft.com/office/drawing/2014/main" id="{D4A9C58E-3E60-4932-AE95-BC5D419FEB3E}"/>
              </a:ext>
            </a:extLst>
          </p:cNvPr>
          <p:cNvSpPr txBox="1"/>
          <p:nvPr/>
        </p:nvSpPr>
        <p:spPr>
          <a:xfrm rot="10800000">
            <a:off x="6819303" y="5195739"/>
            <a:ext cx="288032" cy="307777"/>
          </a:xfrm>
          <a:prstGeom prst="rect">
            <a:avLst/>
          </a:prstGeom>
          <a:noFill/>
        </p:spPr>
        <p:txBody>
          <a:bodyPr wrap="square" rtlCol="0">
            <a:spAutoFit/>
          </a:bodyPr>
          <a:lstStyle/>
          <a:p>
            <a:r>
              <a:rPr lang="de-DE" sz="1400" dirty="0"/>
              <a:t>&lt;</a:t>
            </a:r>
          </a:p>
        </p:txBody>
      </p:sp>
    </p:spTree>
    <p:extLst>
      <p:ext uri="{BB962C8B-B14F-4D97-AF65-F5344CB8AC3E}">
        <p14:creationId xmlns:p14="http://schemas.microsoft.com/office/powerpoint/2010/main" val="41306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2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108" grpId="0"/>
      <p:bldP spid="109" grpId="0"/>
      <p:bldP spid="110" grpId="0"/>
      <p:bldP spid="111" grpId="0"/>
      <p:bldP spid="112" grpId="0"/>
      <p:bldP spid="1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BD08983-BBBC-4A76-8FBA-4679933254CC}"/>
              </a:ext>
            </a:extLst>
          </p:cNvPr>
          <p:cNvSpPr>
            <a:spLocks noGrp="1"/>
          </p:cNvSpPr>
          <p:nvPr>
            <p:ph idx="1"/>
          </p:nvPr>
        </p:nvSpPr>
        <p:spPr>
          <a:xfrm>
            <a:off x="576000" y="1052736"/>
            <a:ext cx="6024056" cy="5256584"/>
          </a:xfrm>
        </p:spPr>
        <p:txBody>
          <a:bodyPr/>
          <a:lstStyle/>
          <a:p>
            <a:r>
              <a:rPr lang="de-DE" sz="1600" dirty="0"/>
              <a:t>Wir kennen die Symbole</a:t>
            </a:r>
          </a:p>
          <a:p>
            <a:pPr lvl="1"/>
            <a:r>
              <a:rPr lang="de-DE" sz="1400" dirty="0"/>
              <a:t>Tabelle, Attribute, Metainformationen</a:t>
            </a:r>
            <a:br>
              <a:rPr lang="de-DE" sz="1400" dirty="0"/>
            </a:br>
            <a:endParaRPr lang="de-DE" sz="1400" dirty="0"/>
          </a:p>
          <a:p>
            <a:r>
              <a:rPr lang="de-DE" sz="1600" dirty="0"/>
              <a:t>Wir kennen die Syntaktik</a:t>
            </a:r>
          </a:p>
          <a:p>
            <a:pPr lvl="1"/>
            <a:r>
              <a:rPr lang="de-DE" sz="1400" dirty="0"/>
              <a:t>Fremdschlüsselbeziehungen, Tabelle &lt;-&gt; Tabelle</a:t>
            </a:r>
          </a:p>
          <a:p>
            <a:pPr lvl="1"/>
            <a:r>
              <a:rPr lang="de-DE" sz="1400" dirty="0"/>
              <a:t>Tabellenattribute, Tabelle &lt;-&gt; Attribut</a:t>
            </a:r>
          </a:p>
          <a:p>
            <a:pPr lvl="1"/>
            <a:r>
              <a:rPr lang="de-DE" sz="1400" dirty="0"/>
              <a:t>Metainformationen, Attribut &lt;-&gt; Metainformation </a:t>
            </a:r>
            <a:br>
              <a:rPr lang="de-DE" sz="1400" dirty="0"/>
            </a:br>
            <a:r>
              <a:rPr lang="de-DE" sz="1400" i="1" dirty="0"/>
              <a:t>(Datentyp, Schlüsselausprägung etc.)</a:t>
            </a:r>
            <a:br>
              <a:rPr lang="de-DE" sz="1400" i="1" dirty="0"/>
            </a:br>
            <a:endParaRPr lang="de-DE" sz="1400" i="1" dirty="0"/>
          </a:p>
          <a:p>
            <a:r>
              <a:rPr lang="de-DE" sz="1600" dirty="0"/>
              <a:t>Problem:</a:t>
            </a:r>
          </a:p>
          <a:p>
            <a:pPr lvl="1"/>
            <a:r>
              <a:rPr lang="de-DE" sz="1400" dirty="0"/>
              <a:t>Fehlendes semantisches Wissen</a:t>
            </a:r>
          </a:p>
          <a:p>
            <a:pPr lvl="2"/>
            <a:r>
              <a:rPr lang="de-DE" sz="1200" i="1" dirty="0"/>
              <a:t>(Rollen und Generalisierung/Spezialisierung)</a:t>
            </a:r>
          </a:p>
          <a:p>
            <a:pPr lvl="2"/>
            <a:r>
              <a:rPr lang="de-DE" sz="1200" dirty="0"/>
              <a:t>Semantische Bedeutung von Fremdschlüsselbeziehungen</a:t>
            </a:r>
          </a:p>
          <a:p>
            <a:pPr lvl="2"/>
            <a:r>
              <a:rPr lang="de-DE" sz="1200" dirty="0"/>
              <a:t>Insb. Interaktionsrichtungen</a:t>
            </a:r>
            <a:endParaRPr lang="de-DE" sz="1000" dirty="0"/>
          </a:p>
          <a:p>
            <a:endParaRPr lang="de-DE" sz="1600" dirty="0"/>
          </a:p>
          <a:p>
            <a:r>
              <a:rPr lang="de-DE" sz="1600" dirty="0"/>
              <a:t>Lösungsmöglichkeiten:</a:t>
            </a:r>
          </a:p>
          <a:p>
            <a:pPr marL="457200" lvl="1" indent="0">
              <a:buNone/>
            </a:pPr>
            <a:r>
              <a:rPr lang="de-DE" sz="1400" dirty="0"/>
              <a:t>-&gt; Händische Annotation bestehender Datenbanken</a:t>
            </a:r>
          </a:p>
          <a:p>
            <a:pPr marL="457200" lvl="1" indent="0">
              <a:buNone/>
            </a:pPr>
            <a:r>
              <a:rPr lang="de-DE" sz="1400" dirty="0"/>
              <a:t>-&gt; Generieren von relationalen Datenbanken aus Datenbestand     </a:t>
            </a:r>
            <a:br>
              <a:rPr lang="de-DE" sz="1400" dirty="0"/>
            </a:br>
            <a:r>
              <a:rPr lang="de-DE" sz="1400" dirty="0"/>
              <a:t>    mit vorliegenden semantischen Informationen</a:t>
            </a:r>
          </a:p>
        </p:txBody>
      </p:sp>
      <p:sp>
        <p:nvSpPr>
          <p:cNvPr id="3" name="Titel 2">
            <a:extLst>
              <a:ext uri="{FF2B5EF4-FFF2-40B4-BE49-F238E27FC236}">
                <a16:creationId xmlns:a16="http://schemas.microsoft.com/office/drawing/2014/main" id="{F3D6715C-F2C5-4E3B-81B9-FCEF8B43809A}"/>
              </a:ext>
            </a:extLst>
          </p:cNvPr>
          <p:cNvSpPr>
            <a:spLocks noGrp="1"/>
          </p:cNvSpPr>
          <p:nvPr>
            <p:ph type="title"/>
          </p:nvPr>
        </p:nvSpPr>
        <p:spPr/>
        <p:txBody>
          <a:bodyPr/>
          <a:lstStyle/>
          <a:p>
            <a:r>
              <a:rPr lang="de-DE" dirty="0"/>
              <a:t>Von der Syntaktik zur Semantik</a:t>
            </a:r>
          </a:p>
        </p:txBody>
      </p:sp>
      <p:sp>
        <p:nvSpPr>
          <p:cNvPr id="4" name="Datumsplatzhalter 3">
            <a:extLst>
              <a:ext uri="{FF2B5EF4-FFF2-40B4-BE49-F238E27FC236}">
                <a16:creationId xmlns:a16="http://schemas.microsoft.com/office/drawing/2014/main" id="{C5217A15-AF84-4A65-9179-4CE7CFF66761}"/>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5" name="Picture 2" descr="https://www.spektrum.de/lexika/images/karto/z_mod1_w.jpg">
            <a:extLst>
              <a:ext uri="{FF2B5EF4-FFF2-40B4-BE49-F238E27FC236}">
                <a16:creationId xmlns:a16="http://schemas.microsoft.com/office/drawing/2014/main" id="{DFA0264E-AB01-4548-978F-D0A6B23E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1268760"/>
            <a:ext cx="3456384" cy="411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2">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aphicFrame>
        <p:nvGraphicFramePr>
          <p:cNvPr id="5" name="Inhaltsplatzhalter 4">
            <a:extLst>
              <a:ext uri="{FF2B5EF4-FFF2-40B4-BE49-F238E27FC236}">
                <a16:creationId xmlns:a16="http://schemas.microsoft.com/office/drawing/2014/main" id="{A8FB06B8-2D33-4C46-A4B4-3FD04C154E1F}"/>
              </a:ext>
            </a:extLst>
          </p:cNvPr>
          <p:cNvGraphicFramePr>
            <a:graphicFrameLocks/>
          </p:cNvGraphicFramePr>
          <p:nvPr>
            <p:extLst>
              <p:ext uri="{D42A27DB-BD31-4B8C-83A1-F6EECF244321}">
                <p14:modId xmlns:p14="http://schemas.microsoft.com/office/powerpoint/2010/main" val="3343263667"/>
              </p:ext>
            </p:extLst>
          </p:nvPr>
        </p:nvGraphicFramePr>
        <p:xfrm>
          <a:off x="8763926" y="256490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93545458-AE7E-46C8-8249-BCECBD8892BA}"/>
              </a:ext>
            </a:extLst>
          </p:cNvPr>
          <p:cNvGraphicFramePr>
            <a:graphicFrameLocks/>
          </p:cNvGraphicFramePr>
          <p:nvPr>
            <p:extLst>
              <p:ext uri="{D42A27DB-BD31-4B8C-83A1-F6EECF244321}">
                <p14:modId xmlns:p14="http://schemas.microsoft.com/office/powerpoint/2010/main" val="3199012273"/>
              </p:ext>
            </p:extLst>
          </p:nvPr>
        </p:nvGraphicFramePr>
        <p:xfrm>
          <a:off x="4192168" y="278062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11B84E0C-CA48-4DD7-A1E1-53D68E590A53}"/>
              </a:ext>
            </a:extLst>
          </p:cNvPr>
          <p:cNvGrpSpPr/>
          <p:nvPr/>
        </p:nvGrpSpPr>
        <p:grpSpPr>
          <a:xfrm>
            <a:off x="4142018" y="4255772"/>
            <a:ext cx="5791533" cy="559590"/>
            <a:chOff x="1186060" y="2810787"/>
            <a:chExt cx="5791533" cy="559590"/>
          </a:xfrm>
        </p:grpSpPr>
        <p:cxnSp>
          <p:nvCxnSpPr>
            <p:cNvPr id="8" name="Gerader Verbinder 7">
              <a:extLst>
                <a:ext uri="{FF2B5EF4-FFF2-40B4-BE49-F238E27FC236}">
                  <a16:creationId xmlns:a16="http://schemas.microsoft.com/office/drawing/2014/main" id="{396F8D98-34CE-4FE8-BD0F-7B5741AF184D}"/>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2938C2D1-D432-4B08-AF8A-A9583D86D5BD}"/>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154A24CC-1411-46EB-A726-4C31C3BB1DF4}"/>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AAEFA84C-7237-4834-8AC6-61A05FD95DDF}"/>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875FC04B-AF60-42CF-9D0A-673426D218E1}"/>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773E34E5-87DF-4333-913A-07861005EE15}"/>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A87A8977-E332-4F41-B33A-1438FEFAC205}"/>
              </a:ext>
            </a:extLst>
          </p:cNvPr>
          <p:cNvGraphicFramePr>
            <a:graphicFrameLocks/>
          </p:cNvGraphicFramePr>
          <p:nvPr>
            <p:extLst>
              <p:ext uri="{D42A27DB-BD31-4B8C-83A1-F6EECF244321}">
                <p14:modId xmlns:p14="http://schemas.microsoft.com/office/powerpoint/2010/main" val="3403140598"/>
              </p:ext>
            </p:extLst>
          </p:nvPr>
        </p:nvGraphicFramePr>
        <p:xfrm>
          <a:off x="9485970" y="479715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8289586D-404C-4EF2-9D54-AC0E309B4CDD}"/>
              </a:ext>
            </a:extLst>
          </p:cNvPr>
          <p:cNvGraphicFramePr>
            <a:graphicFrameLocks/>
          </p:cNvGraphicFramePr>
          <p:nvPr>
            <p:extLst>
              <p:ext uri="{D42A27DB-BD31-4B8C-83A1-F6EECF244321}">
                <p14:modId xmlns:p14="http://schemas.microsoft.com/office/powerpoint/2010/main" val="3137309419"/>
              </p:ext>
            </p:extLst>
          </p:nvPr>
        </p:nvGraphicFramePr>
        <p:xfrm>
          <a:off x="5451558" y="4797152"/>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6" name="Gerader Verbinder 15">
            <a:extLst>
              <a:ext uri="{FF2B5EF4-FFF2-40B4-BE49-F238E27FC236}">
                <a16:creationId xmlns:a16="http://schemas.microsoft.com/office/drawing/2014/main" id="{717AAE80-BA54-487D-80BD-4F11E8F695C0}"/>
              </a:ext>
            </a:extLst>
          </p:cNvPr>
          <p:cNvCxnSpPr>
            <a:cxnSpLocks/>
          </p:cNvCxnSpPr>
          <p:nvPr/>
        </p:nvCxnSpPr>
        <p:spPr bwMode="auto">
          <a:xfrm flipH="1">
            <a:off x="3867382" y="321297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36687DB-9E48-41EB-A2F2-3CD96B4C9E0C}"/>
              </a:ext>
            </a:extLst>
          </p:cNvPr>
          <p:cNvCxnSpPr>
            <a:cxnSpLocks/>
          </p:cNvCxnSpPr>
          <p:nvPr/>
        </p:nvCxnSpPr>
        <p:spPr bwMode="auto">
          <a:xfrm>
            <a:off x="3867382" y="321297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Gerader Verbinder 17">
            <a:extLst>
              <a:ext uri="{FF2B5EF4-FFF2-40B4-BE49-F238E27FC236}">
                <a16:creationId xmlns:a16="http://schemas.microsoft.com/office/drawing/2014/main" id="{FB260A57-DDAD-45F1-9310-4E38A5792EB9}"/>
              </a:ext>
            </a:extLst>
          </p:cNvPr>
          <p:cNvCxnSpPr>
            <a:cxnSpLocks/>
          </p:cNvCxnSpPr>
          <p:nvPr/>
        </p:nvCxnSpPr>
        <p:spPr bwMode="auto">
          <a:xfrm flipH="1">
            <a:off x="3867382" y="522919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014825C8-9B8C-4419-BC4D-268BDEE9116A}"/>
              </a:ext>
            </a:extLst>
          </p:cNvPr>
          <p:cNvCxnSpPr>
            <a:cxnSpLocks/>
          </p:cNvCxnSpPr>
          <p:nvPr/>
        </p:nvCxnSpPr>
        <p:spPr bwMode="auto">
          <a:xfrm flipV="1">
            <a:off x="7011118" y="522919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feld 19">
            <a:extLst>
              <a:ext uri="{FF2B5EF4-FFF2-40B4-BE49-F238E27FC236}">
                <a16:creationId xmlns:a16="http://schemas.microsoft.com/office/drawing/2014/main" id="{C0C003B5-0BBA-4E01-B9FA-FAF33257D673}"/>
              </a:ext>
            </a:extLst>
          </p:cNvPr>
          <p:cNvSpPr txBox="1"/>
          <p:nvPr/>
        </p:nvSpPr>
        <p:spPr>
          <a:xfrm>
            <a:off x="9119360" y="5229199"/>
            <a:ext cx="288032" cy="369332"/>
          </a:xfrm>
          <a:prstGeom prst="rect">
            <a:avLst/>
          </a:prstGeom>
          <a:noFill/>
        </p:spPr>
        <p:txBody>
          <a:bodyPr wrap="square" rtlCol="0">
            <a:spAutoFit/>
          </a:bodyPr>
          <a:lstStyle/>
          <a:p>
            <a:r>
              <a:rPr lang="de-DE" sz="1800" dirty="0"/>
              <a:t>1</a:t>
            </a:r>
          </a:p>
        </p:txBody>
      </p:sp>
      <p:sp>
        <p:nvSpPr>
          <p:cNvPr id="21" name="Textfeld 20">
            <a:extLst>
              <a:ext uri="{FF2B5EF4-FFF2-40B4-BE49-F238E27FC236}">
                <a16:creationId xmlns:a16="http://schemas.microsoft.com/office/drawing/2014/main" id="{F4046AA0-6BEB-4922-950E-3A8D66510DC7}"/>
              </a:ext>
            </a:extLst>
          </p:cNvPr>
          <p:cNvSpPr txBox="1"/>
          <p:nvPr/>
        </p:nvSpPr>
        <p:spPr>
          <a:xfrm>
            <a:off x="7066799" y="5229199"/>
            <a:ext cx="288032" cy="369332"/>
          </a:xfrm>
          <a:prstGeom prst="rect">
            <a:avLst/>
          </a:prstGeom>
          <a:noFill/>
        </p:spPr>
        <p:txBody>
          <a:bodyPr wrap="square" rtlCol="0">
            <a:spAutoFit/>
          </a:bodyPr>
          <a:lstStyle/>
          <a:p>
            <a:r>
              <a:rPr lang="de-DE" sz="1800" dirty="0"/>
              <a:t>m</a:t>
            </a:r>
          </a:p>
        </p:txBody>
      </p:sp>
      <p:sp>
        <p:nvSpPr>
          <p:cNvPr id="22" name="Textfeld 21">
            <a:extLst>
              <a:ext uri="{FF2B5EF4-FFF2-40B4-BE49-F238E27FC236}">
                <a16:creationId xmlns:a16="http://schemas.microsoft.com/office/drawing/2014/main" id="{7A1C70AC-CB74-4A02-9001-4E3EB13C9C9D}"/>
              </a:ext>
            </a:extLst>
          </p:cNvPr>
          <p:cNvSpPr txBox="1"/>
          <p:nvPr/>
        </p:nvSpPr>
        <p:spPr>
          <a:xfrm>
            <a:off x="5078295" y="5248348"/>
            <a:ext cx="288032" cy="369332"/>
          </a:xfrm>
          <a:prstGeom prst="rect">
            <a:avLst/>
          </a:prstGeom>
          <a:noFill/>
        </p:spPr>
        <p:txBody>
          <a:bodyPr wrap="square" rtlCol="0">
            <a:spAutoFit/>
          </a:bodyPr>
          <a:lstStyle/>
          <a:p>
            <a:r>
              <a:rPr lang="de-DE" sz="1800" dirty="0"/>
              <a:t>n</a:t>
            </a:r>
          </a:p>
        </p:txBody>
      </p:sp>
      <p:sp>
        <p:nvSpPr>
          <p:cNvPr id="23" name="Textfeld 22">
            <a:extLst>
              <a:ext uri="{FF2B5EF4-FFF2-40B4-BE49-F238E27FC236}">
                <a16:creationId xmlns:a16="http://schemas.microsoft.com/office/drawing/2014/main" id="{69E8C1A4-9C5F-464F-B580-8A82C43B7B2E}"/>
              </a:ext>
            </a:extLst>
          </p:cNvPr>
          <p:cNvSpPr txBox="1"/>
          <p:nvPr/>
        </p:nvSpPr>
        <p:spPr>
          <a:xfrm>
            <a:off x="3856664" y="2831283"/>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56FEC919-062A-452B-B293-E51E3D2B99CF}"/>
              </a:ext>
            </a:extLst>
          </p:cNvPr>
          <p:cNvSpPr txBox="1"/>
          <p:nvPr/>
        </p:nvSpPr>
        <p:spPr>
          <a:xfrm>
            <a:off x="5263999" y="5075310"/>
            <a:ext cx="288032" cy="307777"/>
          </a:xfrm>
          <a:prstGeom prst="rect">
            <a:avLst/>
          </a:prstGeom>
          <a:noFill/>
        </p:spPr>
        <p:txBody>
          <a:bodyPr wrap="square" rtlCol="0">
            <a:spAutoFit/>
          </a:bodyPr>
          <a:lstStyle/>
          <a:p>
            <a:r>
              <a:rPr lang="de-DE" sz="1400" dirty="0"/>
              <a:t>&lt;</a:t>
            </a:r>
          </a:p>
        </p:txBody>
      </p:sp>
      <p:sp>
        <p:nvSpPr>
          <p:cNvPr id="25" name="Textfeld 24">
            <a:extLst>
              <a:ext uri="{FF2B5EF4-FFF2-40B4-BE49-F238E27FC236}">
                <a16:creationId xmlns:a16="http://schemas.microsoft.com/office/drawing/2014/main" id="{6642C9F5-8055-4B0F-9B06-3F39367642A1}"/>
              </a:ext>
            </a:extLst>
          </p:cNvPr>
          <p:cNvSpPr txBox="1"/>
          <p:nvPr/>
        </p:nvSpPr>
        <p:spPr>
          <a:xfrm rot="10800000">
            <a:off x="6891719" y="5075309"/>
            <a:ext cx="288032" cy="307777"/>
          </a:xfrm>
          <a:prstGeom prst="rect">
            <a:avLst/>
          </a:prstGeom>
          <a:noFill/>
        </p:spPr>
        <p:txBody>
          <a:bodyPr wrap="square" rtlCol="0">
            <a:spAutoFit/>
          </a:bodyPr>
          <a:lstStyle/>
          <a:p>
            <a:r>
              <a:rPr lang="de-DE" sz="1400" dirty="0"/>
              <a:t>&lt;</a:t>
            </a:r>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hatVorname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hatNachname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geborenAm</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istEin</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hatGeschlecht</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594849" y="1883235"/>
            <a:ext cx="813377"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Geimpft</a:t>
            </a: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89110" y="1611780"/>
            <a:ext cx="944649"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2" y="1746041"/>
            <a:ext cx="730310" cy="246221"/>
          </a:xfrm>
          <a:prstGeom prst="rect">
            <a:avLst/>
          </a:prstGeom>
          <a:noFill/>
        </p:spPr>
        <p:txBody>
          <a:bodyPr wrap="square" rtlCol="0">
            <a:spAutoFit/>
          </a:bodyPr>
          <a:lstStyle/>
          <a:p>
            <a:r>
              <a:rPr lang="de-DE" sz="1000" dirty="0" err="1"/>
              <a:t>hatStatus</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469706"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31804" y="2081449"/>
            <a:ext cx="831523" cy="246221"/>
          </a:xfrm>
          <a:prstGeom prst="rect">
            <a:avLst/>
          </a:prstGeom>
          <a:noFill/>
        </p:spPr>
        <p:txBody>
          <a:bodyPr wrap="square" rtlCol="0">
            <a:spAutoFit/>
          </a:bodyPr>
          <a:lstStyle/>
          <a:p>
            <a:r>
              <a:rPr lang="de-DE" sz="1000" dirty="0" err="1"/>
              <a:t>erfasstAm</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501388" y="2071779"/>
            <a:ext cx="730310"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Infiziert</a:t>
            </a: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66543" y="1611780"/>
            <a:ext cx="367216"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629784"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erfasstAm</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istEin</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istEin</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335076" y="3929616"/>
            <a:ext cx="879803" cy="246221"/>
          </a:xfrm>
          <a:prstGeom prst="rect">
            <a:avLst/>
          </a:prstGeom>
          <a:noFill/>
        </p:spPr>
        <p:txBody>
          <a:bodyPr wrap="square" rtlCol="0">
            <a:spAutoFit/>
          </a:bodyPr>
          <a:lstStyle/>
          <a:p>
            <a:r>
              <a:rPr lang="de-DE" sz="1000" dirty="0" err="1"/>
              <a:t>hatVorname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hatNachname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istEin</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hatVorname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hatNachname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651285" y="3460010"/>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3347794" y="2240165"/>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5" name="Ellipse 224">
            <a:extLst>
              <a:ext uri="{FF2B5EF4-FFF2-40B4-BE49-F238E27FC236}">
                <a16:creationId xmlns:a16="http://schemas.microsoft.com/office/drawing/2014/main" id="{E9E43A86-30B7-4A3F-B19C-C33E32B07344}"/>
              </a:ext>
            </a:extLst>
          </p:cNvPr>
          <p:cNvSpPr/>
          <p:nvPr/>
        </p:nvSpPr>
        <p:spPr bwMode="auto">
          <a:xfrm>
            <a:off x="0" y="1759276"/>
            <a:ext cx="2404045" cy="1402764"/>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6" name="Ellipse 225">
            <a:extLst>
              <a:ext uri="{FF2B5EF4-FFF2-40B4-BE49-F238E27FC236}">
                <a16:creationId xmlns:a16="http://schemas.microsoft.com/office/drawing/2014/main" id="{46AC1BA7-347D-4594-A56E-48F1B61260AB}"/>
              </a:ext>
            </a:extLst>
          </p:cNvPr>
          <p:cNvSpPr/>
          <p:nvPr/>
        </p:nvSpPr>
        <p:spPr bwMode="auto">
          <a:xfrm>
            <a:off x="4082842" y="4412720"/>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7" name="Ellipse 226">
            <a:extLst>
              <a:ext uri="{FF2B5EF4-FFF2-40B4-BE49-F238E27FC236}">
                <a16:creationId xmlns:a16="http://schemas.microsoft.com/office/drawing/2014/main" id="{56D62EA2-B0EE-4AB1-93C6-E4DB93132AB0}"/>
              </a:ext>
            </a:extLst>
          </p:cNvPr>
          <p:cNvSpPr/>
          <p:nvPr/>
        </p:nvSpPr>
        <p:spPr bwMode="auto">
          <a:xfrm>
            <a:off x="9608543" y="4374092"/>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sp>
        <p:nvSpPr>
          <p:cNvPr id="231" name="Ellipse 230">
            <a:extLst>
              <a:ext uri="{FF2B5EF4-FFF2-40B4-BE49-F238E27FC236}">
                <a16:creationId xmlns:a16="http://schemas.microsoft.com/office/drawing/2014/main" id="{9D95AACF-FBED-4F85-8126-3F8DB400FCCB}"/>
              </a:ext>
            </a:extLst>
          </p:cNvPr>
          <p:cNvSpPr/>
          <p:nvPr/>
        </p:nvSpPr>
        <p:spPr bwMode="auto">
          <a:xfrm>
            <a:off x="1605803" y="3189276"/>
            <a:ext cx="1302928" cy="84481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2" name="Ellipse 231">
            <a:extLst>
              <a:ext uri="{FF2B5EF4-FFF2-40B4-BE49-F238E27FC236}">
                <a16:creationId xmlns:a16="http://schemas.microsoft.com/office/drawing/2014/main" id="{64C8F02E-D16B-45B2-89CA-9CFD6BD0E410}"/>
              </a:ext>
            </a:extLst>
          </p:cNvPr>
          <p:cNvSpPr/>
          <p:nvPr/>
        </p:nvSpPr>
        <p:spPr bwMode="auto">
          <a:xfrm>
            <a:off x="2189861" y="1695835"/>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3" name="Ellipse 232">
            <a:extLst>
              <a:ext uri="{FF2B5EF4-FFF2-40B4-BE49-F238E27FC236}">
                <a16:creationId xmlns:a16="http://schemas.microsoft.com/office/drawing/2014/main" id="{3960A7AD-30FA-4D5F-B409-508EA8A021AD}"/>
              </a:ext>
            </a:extLst>
          </p:cNvPr>
          <p:cNvSpPr/>
          <p:nvPr/>
        </p:nvSpPr>
        <p:spPr bwMode="auto">
          <a:xfrm>
            <a:off x="4982229" y="5254144"/>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4" name="Ellipse 233">
            <a:extLst>
              <a:ext uri="{FF2B5EF4-FFF2-40B4-BE49-F238E27FC236}">
                <a16:creationId xmlns:a16="http://schemas.microsoft.com/office/drawing/2014/main" id="{EB0FE59E-A561-460F-9469-E0C6ABF346CF}"/>
              </a:ext>
            </a:extLst>
          </p:cNvPr>
          <p:cNvSpPr/>
          <p:nvPr/>
        </p:nvSpPr>
        <p:spPr bwMode="auto">
          <a:xfrm>
            <a:off x="7025578" y="5241143"/>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45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1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3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225" grpId="0" animBg="1"/>
      <p:bldP spid="226" grpId="0" animBg="1"/>
      <p:bldP spid="227" grpId="0" animBg="1"/>
      <p:bldP spid="231" grpId="0" animBg="1"/>
      <p:bldP spid="232" grpId="0" animBg="1"/>
      <p:bldP spid="233" grpId="0" animBg="1"/>
      <p:bldP spid="2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50" name="Grafik 49">
            <a:extLst>
              <a:ext uri="{FF2B5EF4-FFF2-40B4-BE49-F238E27FC236}">
                <a16:creationId xmlns:a16="http://schemas.microsoft.com/office/drawing/2014/main" id="{C98B7EA0-0D3B-46BE-8354-E4721DEFB706}"/>
              </a:ext>
            </a:extLst>
          </p:cNvPr>
          <p:cNvPicPr>
            <a:picLocks noChangeAspect="1"/>
          </p:cNvPicPr>
          <p:nvPr/>
        </p:nvPicPr>
        <p:blipFill>
          <a:blip r:embed="rId2"/>
          <a:stretch>
            <a:fillRect/>
          </a:stretch>
        </p:blipFill>
        <p:spPr>
          <a:xfrm>
            <a:off x="407368" y="908720"/>
            <a:ext cx="11547855" cy="5338334"/>
          </a:xfrm>
          <a:prstGeom prst="rect">
            <a:avLst/>
          </a:prstGeom>
        </p:spPr>
      </p:pic>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2376264" cy="1080121"/>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2"/>
          </p:cNvCxnSpPr>
          <p:nvPr/>
        </p:nvCxnSpPr>
        <p:spPr bwMode="auto">
          <a:xfrm>
            <a:off x="1595500" y="2132857"/>
            <a:ext cx="155975" cy="195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Textfeld 58">
            <a:extLst>
              <a:ext uri="{FF2B5EF4-FFF2-40B4-BE49-F238E27FC236}">
                <a16:creationId xmlns:a16="http://schemas.microsoft.com/office/drawing/2014/main" id="{202E3ABD-1DE9-4A12-887F-1EDEECAE8BA4}"/>
              </a:ext>
            </a:extLst>
          </p:cNvPr>
          <p:cNvSpPr txBox="1"/>
          <p:nvPr/>
        </p:nvSpPr>
        <p:spPr>
          <a:xfrm>
            <a:off x="1358242" y="2342009"/>
            <a:ext cx="978153" cy="461665"/>
          </a:xfrm>
          <a:prstGeom prst="rect">
            <a:avLst/>
          </a:prstGeom>
          <a:noFill/>
        </p:spPr>
        <p:txBody>
          <a:bodyPr wrap="none" rtlCol="0">
            <a:spAutoFit/>
          </a:bodyPr>
          <a:lstStyle/>
          <a:p>
            <a:r>
              <a:rPr lang="de-DE" sz="1200" dirty="0"/>
              <a:t>Extrahierter</a:t>
            </a:r>
            <a:br>
              <a:rPr lang="de-DE" sz="1200" dirty="0"/>
            </a:br>
            <a:r>
              <a:rPr lang="de-DE" sz="1200" dirty="0"/>
              <a:t>Teilgraph</a:t>
            </a:r>
          </a:p>
        </p:txBody>
      </p:sp>
      <p:pic>
        <p:nvPicPr>
          <p:cNvPr id="62" name="Grafik 61">
            <a:extLst>
              <a:ext uri="{FF2B5EF4-FFF2-40B4-BE49-F238E27FC236}">
                <a16:creationId xmlns:a16="http://schemas.microsoft.com/office/drawing/2014/main" id="{8250605C-D9FC-4845-9D70-F2E62B07E94C}"/>
              </a:ext>
            </a:extLst>
          </p:cNvPr>
          <p:cNvPicPr>
            <a:picLocks noChangeAspect="1"/>
          </p:cNvPicPr>
          <p:nvPr/>
        </p:nvPicPr>
        <p:blipFill>
          <a:blip r:embed="rId4"/>
          <a:stretch>
            <a:fillRect/>
          </a:stretch>
        </p:blipFill>
        <p:spPr>
          <a:xfrm>
            <a:off x="3463865" y="1810140"/>
            <a:ext cx="8355451" cy="3748587"/>
          </a:xfrm>
          <a:prstGeom prst="rect">
            <a:avLst/>
          </a:prstGeom>
        </p:spPr>
      </p:pic>
      <p:cxnSp>
        <p:nvCxnSpPr>
          <p:cNvPr id="1025" name="Gerade Verbindung mit Pfeil 1024">
            <a:extLst>
              <a:ext uri="{FF2B5EF4-FFF2-40B4-BE49-F238E27FC236}">
                <a16:creationId xmlns:a16="http://schemas.microsoft.com/office/drawing/2014/main" id="{76F9527D-D73F-4CF5-BA8B-243C9E582681}"/>
              </a:ext>
            </a:extLst>
          </p:cNvPr>
          <p:cNvCxnSpPr>
            <a:cxnSpLocks/>
          </p:cNvCxnSpPr>
          <p:nvPr/>
        </p:nvCxnSpPr>
        <p:spPr bwMode="auto">
          <a:xfrm>
            <a:off x="2230428" y="2708920"/>
            <a:ext cx="1035309" cy="12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407368" y="3497458"/>
            <a:ext cx="1188132" cy="461665"/>
          </a:xfrm>
          <a:prstGeom prst="rect">
            <a:avLst/>
          </a:prstGeom>
          <a:noFill/>
        </p:spPr>
        <p:txBody>
          <a:bodyPr wrap="square" rtlCol="0">
            <a:spAutoFit/>
          </a:bodyPr>
          <a:lstStyle/>
          <a:p>
            <a:r>
              <a:rPr lang="de-DE" sz="1200" dirty="0"/>
              <a:t>Semantische Information</a:t>
            </a:r>
          </a:p>
        </p:txBody>
      </p:sp>
      <p:cxnSp>
        <p:nvCxnSpPr>
          <p:cNvPr id="1029" name="Gerade Verbindung mit Pfeil 1028">
            <a:extLst>
              <a:ext uri="{FF2B5EF4-FFF2-40B4-BE49-F238E27FC236}">
                <a16:creationId xmlns:a16="http://schemas.microsoft.com/office/drawing/2014/main" id="{6453BAB1-A7B4-4476-899E-E81F5CD9997A}"/>
              </a:ext>
            </a:extLst>
          </p:cNvPr>
          <p:cNvCxnSpPr>
            <a:cxnSpLocks/>
          </p:cNvCxnSpPr>
          <p:nvPr/>
        </p:nvCxnSpPr>
        <p:spPr bwMode="auto">
          <a:xfrm flipH="1">
            <a:off x="1127449" y="2803674"/>
            <a:ext cx="546038" cy="6973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1" name="Verbinder: gekrümmt 1030">
            <a:extLst>
              <a:ext uri="{FF2B5EF4-FFF2-40B4-BE49-F238E27FC236}">
                <a16:creationId xmlns:a16="http://schemas.microsoft.com/office/drawing/2014/main" id="{0B892D97-2BAB-40EF-BF83-089E7989BEE7}"/>
              </a:ext>
            </a:extLst>
          </p:cNvPr>
          <p:cNvCxnSpPr>
            <a:cxnSpLocks/>
            <a:endCxn id="68" idx="1"/>
          </p:cNvCxnSpPr>
          <p:nvPr/>
        </p:nvCxnSpPr>
        <p:spPr bwMode="auto">
          <a:xfrm rot="10800000">
            <a:off x="3194496" y="4802114"/>
            <a:ext cx="4125640" cy="209174"/>
          </a:xfrm>
          <a:prstGeom prst="curvedConnector5">
            <a:avLst>
              <a:gd name="adj1" fmla="val -2537"/>
              <a:gd name="adj2" fmla="val -320804"/>
              <a:gd name="adj3" fmla="val 122955"/>
            </a:avLst>
          </a:prstGeom>
          <a:solidFill>
            <a:schemeClr val="accent1"/>
          </a:solidFill>
          <a:ln w="9525" cap="flat" cmpd="sng" algn="ctr">
            <a:solidFill>
              <a:schemeClr val="tx1"/>
            </a:solidFill>
            <a:prstDash val="solid"/>
            <a:round/>
            <a:headEnd type="none" w="med" len="med"/>
            <a:tailEnd type="triangle"/>
          </a:ln>
          <a:effectLst/>
        </p:spPr>
      </p:cxnSp>
      <p:cxnSp>
        <p:nvCxnSpPr>
          <p:cNvPr id="1043" name="Gerade Verbindung mit Pfeil 1042">
            <a:extLst>
              <a:ext uri="{FF2B5EF4-FFF2-40B4-BE49-F238E27FC236}">
                <a16:creationId xmlns:a16="http://schemas.microsoft.com/office/drawing/2014/main" id="{C63777F4-BF56-45E2-B27B-9D3F01296CCD}"/>
              </a:ext>
            </a:extLst>
          </p:cNvPr>
          <p:cNvCxnSpPr>
            <a:endCxn id="68" idx="1"/>
          </p:cNvCxnSpPr>
          <p:nvPr/>
        </p:nvCxnSpPr>
        <p:spPr bwMode="auto">
          <a:xfrm>
            <a:off x="1266360" y="3959123"/>
            <a:ext cx="1928136" cy="8429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6" name="Textfeld 85">
            <a:extLst>
              <a:ext uri="{FF2B5EF4-FFF2-40B4-BE49-F238E27FC236}">
                <a16:creationId xmlns:a16="http://schemas.microsoft.com/office/drawing/2014/main" id="{12F907D3-A566-4DDE-A21F-51B5262A2390}"/>
              </a:ext>
            </a:extLst>
          </p:cNvPr>
          <p:cNvSpPr txBox="1"/>
          <p:nvPr/>
        </p:nvSpPr>
        <p:spPr>
          <a:xfrm>
            <a:off x="1595500" y="4563839"/>
            <a:ext cx="1443100" cy="276999"/>
          </a:xfrm>
          <a:prstGeom prst="rect">
            <a:avLst/>
          </a:prstGeom>
          <a:noFill/>
        </p:spPr>
        <p:txBody>
          <a:bodyPr wrap="square" rtlCol="0">
            <a:spAutoFit/>
          </a:bodyPr>
          <a:lstStyle/>
          <a:p>
            <a:r>
              <a:rPr lang="de-DE" sz="1200" dirty="0"/>
              <a:t>Transformation</a:t>
            </a:r>
          </a:p>
        </p:txBody>
      </p:sp>
      <p:sp>
        <p:nvSpPr>
          <p:cNvPr id="1044" name="Rechteck 1043">
            <a:extLst>
              <a:ext uri="{FF2B5EF4-FFF2-40B4-BE49-F238E27FC236}">
                <a16:creationId xmlns:a16="http://schemas.microsoft.com/office/drawing/2014/main" id="{B61CFF12-1DDA-4A23-B7F1-D7D2CEFD9C4B}"/>
              </a:ext>
            </a:extLst>
          </p:cNvPr>
          <p:cNvSpPr/>
          <p:nvPr/>
        </p:nvSpPr>
        <p:spPr bwMode="auto">
          <a:xfrm>
            <a:off x="3204983" y="4377467"/>
            <a:ext cx="936314" cy="8366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8" name="Inhaltsplatzhalter 1">
            <a:extLst>
              <a:ext uri="{FF2B5EF4-FFF2-40B4-BE49-F238E27FC236}">
                <a16:creationId xmlns:a16="http://schemas.microsoft.com/office/drawing/2014/main" id="{8F9DA492-EC32-409F-963E-900A1A13AF2D}"/>
              </a:ext>
            </a:extLst>
          </p:cNvPr>
          <p:cNvSpPr txBox="1">
            <a:spLocks/>
          </p:cNvSpPr>
          <p:nvPr/>
        </p:nvSpPr>
        <p:spPr>
          <a:xfrm>
            <a:off x="3194496" y="4383766"/>
            <a:ext cx="957288" cy="836696"/>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900" kern="0" dirty="0"/>
              <a:t>Wie hoch ist die Anzahl an Autoren je Buch?</a:t>
            </a:r>
            <a:endParaRPr lang="de-DE" sz="1000" kern="0" dirty="0"/>
          </a:p>
        </p:txBody>
      </p:sp>
    </p:spTree>
    <p:extLst>
      <p:ext uri="{BB962C8B-B14F-4D97-AF65-F5344CB8AC3E}">
        <p14:creationId xmlns:p14="http://schemas.microsoft.com/office/powerpoint/2010/main" val="20515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0"/>
                                        </p:tgtEl>
                                      </p:cBhvr>
                                      <p:by x="75000" y="75000"/>
                                    </p:animScale>
                                  </p:childTnLst>
                                </p:cTn>
                              </p:par>
                              <p:par>
                                <p:cTn id="7" presetID="63" presetClass="path" presetSubtype="0" fill="hold" nodeType="withEffect">
                                  <p:stCondLst>
                                    <p:cond delay="0"/>
                                  </p:stCondLst>
                                  <p:childTnLst>
                                    <p:animMotion origin="layout" path="M -1.25E-6 2.22222E-6 L 0.11107 -0.00047 " pathEditMode="relative" rAng="0" ptsTypes="AA">
                                      <p:cBhvr>
                                        <p:cTn id="8" dur="500" fill="hold"/>
                                        <p:tgtEl>
                                          <p:spTgt spid="50"/>
                                        </p:tgtEl>
                                        <p:attrNameLst>
                                          <p:attrName>ppt_x</p:attrName>
                                          <p:attrName>ppt_y</p:attrName>
                                        </p:attrNameLst>
                                      </p:cBhvr>
                                      <p:rCtr x="5547" y="-2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9" grpId="0"/>
      <p:bldP spid="86" grpId="0"/>
      <p:bldP spid="1044"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nur wenige Übungsaufgaben</a:t>
            </a:r>
          </a:p>
          <a:p>
            <a:r>
              <a:rPr lang="de-DE" dirty="0"/>
              <a:t>kaum unbekannte Aufgaben zum selbständigen Üben</a:t>
            </a:r>
          </a:p>
          <a:p>
            <a:r>
              <a:rPr lang="de-DE" dirty="0"/>
              <a:t>keine Skalierung der Aufgaben hinsichtlich Schwierigkeitsgrades und Umfangs</a:t>
            </a:r>
          </a:p>
          <a:p>
            <a:r>
              <a:rPr lang="de-DE" dirty="0"/>
              <a:t>keine Musterklausuren zu Prüfungsvorbereitung</a:t>
            </a:r>
          </a:p>
          <a:p>
            <a:r>
              <a:rPr lang="de-DE" dirty="0"/>
              <a:t>Lösungshilfen nur durch Lehrenden möglich </a:t>
            </a:r>
            <a:r>
              <a:rPr lang="de-DE" dirty="0">
                <a:sym typeface="Wingdings" panose="05000000000000000000" pitchFamily="2" charset="2"/>
              </a:rPr>
              <a:t> erheblicher Aufwand</a:t>
            </a:r>
          </a:p>
          <a:p>
            <a:r>
              <a:rPr lang="de-DE" dirty="0">
                <a:sym typeface="Wingdings" panose="05000000000000000000" pitchFamily="2" charset="2"/>
              </a:rPr>
              <a:t>keine </a:t>
            </a:r>
            <a:r>
              <a:rPr lang="de-DE" dirty="0"/>
              <a:t>motivierenden Impulse für Lernprozesse</a:t>
            </a:r>
          </a:p>
          <a:p>
            <a:r>
              <a:rPr lang="de-DE" dirty="0"/>
              <a:t>keine orts- und zeitflexible Lehre</a:t>
            </a:r>
          </a:p>
          <a:p>
            <a:r>
              <a:rPr lang="de-DE" dirty="0"/>
              <a:t>keine Selbstkontrolle beim Lernen durch Abgleich mit Musterlösungen</a:t>
            </a:r>
          </a:p>
          <a:p>
            <a:r>
              <a:rPr lang="de-DE" dirty="0"/>
              <a:t>kein selbstorganisiertes und selbsttätiges Lernen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Herausforderung“ vor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3558621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 name="Grafik 117">
            <a:extLst>
              <a:ext uri="{FF2B5EF4-FFF2-40B4-BE49-F238E27FC236}">
                <a16:creationId xmlns:a16="http://schemas.microsoft.com/office/drawing/2014/main" id="{2732050C-6130-4A0E-BF0C-A057E488E9F8}"/>
              </a:ext>
            </a:extLst>
          </p:cNvPr>
          <p:cNvPicPr>
            <a:picLocks noChangeAspect="1"/>
          </p:cNvPicPr>
          <p:nvPr/>
        </p:nvPicPr>
        <p:blipFill>
          <a:blip r:embed="rId2"/>
          <a:stretch>
            <a:fillRect/>
          </a:stretch>
        </p:blipFill>
        <p:spPr>
          <a:xfrm>
            <a:off x="2444533" y="2632678"/>
            <a:ext cx="1998686" cy="810855"/>
          </a:xfrm>
          <a:prstGeom prst="rect">
            <a:avLst/>
          </a:prstGeom>
        </p:spPr>
      </p:pic>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1997482" cy="907947"/>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3"/>
          </p:cNvCxnSpPr>
          <p:nvPr/>
        </p:nvCxnSpPr>
        <p:spPr bwMode="auto">
          <a:xfrm flipV="1">
            <a:off x="2404850" y="1506709"/>
            <a:ext cx="23476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812043" y="2191515"/>
            <a:ext cx="1188132" cy="261610"/>
          </a:xfrm>
          <a:prstGeom prst="rect">
            <a:avLst/>
          </a:prstGeom>
          <a:noFill/>
        </p:spPr>
        <p:txBody>
          <a:bodyPr wrap="square" rtlCol="0">
            <a:spAutoFit/>
          </a:bodyPr>
          <a:lstStyle/>
          <a:p>
            <a:pPr algn="ctr"/>
            <a:r>
              <a:rPr lang="de-DE" sz="1100" dirty="0" err="1"/>
              <a:t>Semantics</a:t>
            </a:r>
            <a:endParaRPr lang="de-DE" sz="1100" dirty="0"/>
          </a:p>
        </p:txBody>
      </p:sp>
      <p:pic>
        <p:nvPicPr>
          <p:cNvPr id="63" name="Picture 6" descr="https://upload.wikimedia.org/wikipedia/commons/thumb/8/86/Database-icon.svg/706px-Database-icon.svg.png">
            <a:extLst>
              <a:ext uri="{FF2B5EF4-FFF2-40B4-BE49-F238E27FC236}">
                <a16:creationId xmlns:a16="http://schemas.microsoft.com/office/drawing/2014/main" id="{012C6E73-F92B-450D-B04B-3C7E6E313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245" y="1067347"/>
            <a:ext cx="600709" cy="871411"/>
          </a:xfrm>
          <a:prstGeom prst="rect">
            <a:avLst/>
          </a:prstGeom>
          <a:noFill/>
          <a:extLst>
            <a:ext uri="{909E8E84-426E-40DD-AFC4-6F175D3DCCD1}">
              <a14:hiddenFill xmlns:a14="http://schemas.microsoft.com/office/drawing/2010/main">
                <a:solidFill>
                  <a:srgbClr val="FFFFFF"/>
                </a:solidFill>
              </a14:hiddenFill>
            </a:ext>
          </a:extLst>
        </p:spPr>
      </p:pic>
      <p:sp>
        <p:nvSpPr>
          <p:cNvPr id="66" name="Textfeld 65">
            <a:extLst>
              <a:ext uri="{FF2B5EF4-FFF2-40B4-BE49-F238E27FC236}">
                <a16:creationId xmlns:a16="http://schemas.microsoft.com/office/drawing/2014/main" id="{2E9B37B5-EEB7-4A6C-9458-35D1D576196E}"/>
              </a:ext>
            </a:extLst>
          </p:cNvPr>
          <p:cNvSpPr txBox="1"/>
          <p:nvPr/>
        </p:nvSpPr>
        <p:spPr>
          <a:xfrm>
            <a:off x="2444533" y="1960683"/>
            <a:ext cx="1188132" cy="430887"/>
          </a:xfrm>
          <a:prstGeom prst="rect">
            <a:avLst/>
          </a:prstGeom>
          <a:noFill/>
        </p:spPr>
        <p:txBody>
          <a:bodyPr wrap="square" rtlCol="0">
            <a:spAutoFit/>
          </a:bodyPr>
          <a:lstStyle/>
          <a:p>
            <a:pPr algn="ctr"/>
            <a:r>
              <a:rPr lang="de-DE" sz="1100" dirty="0" err="1"/>
              <a:t>Generated</a:t>
            </a:r>
            <a:r>
              <a:rPr lang="de-DE" sz="1100" dirty="0"/>
              <a:t> </a:t>
            </a:r>
            <a:br>
              <a:rPr lang="de-DE" sz="1100" dirty="0"/>
            </a:br>
            <a:r>
              <a:rPr lang="de-DE" sz="1100" dirty="0"/>
              <a:t>DB</a:t>
            </a:r>
          </a:p>
        </p:txBody>
      </p:sp>
      <p:cxnSp>
        <p:nvCxnSpPr>
          <p:cNvPr id="67" name="Gerade Verbindung mit Pfeil 66">
            <a:extLst>
              <a:ext uri="{FF2B5EF4-FFF2-40B4-BE49-F238E27FC236}">
                <a16:creationId xmlns:a16="http://schemas.microsoft.com/office/drawing/2014/main" id="{8EEB7F87-0D7F-4E20-A6D8-CF540ADEB6D4}"/>
              </a:ext>
            </a:extLst>
          </p:cNvPr>
          <p:cNvCxnSpPr>
            <a:cxnSpLocks/>
            <a:stCxn id="1026" idx="2"/>
          </p:cNvCxnSpPr>
          <p:nvPr/>
        </p:nvCxnSpPr>
        <p:spPr bwMode="auto">
          <a:xfrm>
            <a:off x="1406109" y="1960683"/>
            <a:ext cx="0" cy="23083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6" name="Gruppieren 15">
            <a:extLst>
              <a:ext uri="{FF2B5EF4-FFF2-40B4-BE49-F238E27FC236}">
                <a16:creationId xmlns:a16="http://schemas.microsoft.com/office/drawing/2014/main" id="{49E16D47-D65F-4865-99F4-692101D6FA17}"/>
              </a:ext>
            </a:extLst>
          </p:cNvPr>
          <p:cNvGrpSpPr/>
          <p:nvPr/>
        </p:nvGrpSpPr>
        <p:grpSpPr>
          <a:xfrm>
            <a:off x="3896372" y="819392"/>
            <a:ext cx="600709" cy="698682"/>
            <a:chOff x="7295050" y="790271"/>
            <a:chExt cx="1129252" cy="1155455"/>
          </a:xfrm>
        </p:grpSpPr>
        <p:pic>
          <p:nvPicPr>
            <p:cNvPr id="70" name="Picture 4" descr="https://www.researchgate.net/profile/Mustafa-Aljumaili-3/publication/301228732/figure/fig21/AS:651534387912734@1532349311708/Northwind-database-structure.png">
              <a:extLst>
                <a:ext uri="{FF2B5EF4-FFF2-40B4-BE49-F238E27FC236}">
                  <a16:creationId xmlns:a16="http://schemas.microsoft.com/office/drawing/2014/main" id="{594251C7-0900-4CE9-9675-0A92E7CC0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s://www.researchgate.net/profile/Mustafa-Aljumaili-3/publication/301228732/figure/fig21/AS:651534387912734@1532349311708/Northwind-database-structure.png">
              <a:extLst>
                <a:ext uri="{FF2B5EF4-FFF2-40B4-BE49-F238E27FC236}">
                  <a16:creationId xmlns:a16="http://schemas.microsoft.com/office/drawing/2014/main" id="{1B836EC4-B94A-471B-A44C-17CFF53C7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s://www.researchgate.net/profile/Mustafa-Aljumaili-3/publication/301228732/figure/fig21/AS:651534387912734@1532349311708/Northwind-database-structure.png">
              <a:extLst>
                <a:ext uri="{FF2B5EF4-FFF2-40B4-BE49-F238E27FC236}">
                  <a16:creationId xmlns:a16="http://schemas.microsoft.com/office/drawing/2014/main" id="{40B7C5F9-C17D-43D8-997A-72B197B8E0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2" descr="https://uploads-us-west-2.insided.com/miro-us/attachment/a9877a9b-d306-4e9b-8274-18810c1faecb.png">
            <a:extLst>
              <a:ext uri="{FF2B5EF4-FFF2-40B4-BE49-F238E27FC236}">
                <a16:creationId xmlns:a16="http://schemas.microsoft.com/office/drawing/2014/main" id="{445187A1-7146-47A0-8678-B7C1724E1D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359" r="37575"/>
          <a:stretch/>
        </p:blipFill>
        <p:spPr bwMode="auto">
          <a:xfrm>
            <a:off x="3880661" y="1610228"/>
            <a:ext cx="632131" cy="533401"/>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Gerade Verbindung mit Pfeil 74">
            <a:extLst>
              <a:ext uri="{FF2B5EF4-FFF2-40B4-BE49-F238E27FC236}">
                <a16:creationId xmlns:a16="http://schemas.microsoft.com/office/drawing/2014/main" id="{14A4C46A-19D3-4B92-BF91-132C8CCB3631}"/>
              </a:ext>
            </a:extLst>
          </p:cNvPr>
          <p:cNvCxnSpPr>
            <a:cxnSpLocks/>
          </p:cNvCxnSpPr>
          <p:nvPr/>
        </p:nvCxnSpPr>
        <p:spPr bwMode="auto">
          <a:xfrm flipV="1">
            <a:off x="3483610" y="1254077"/>
            <a:ext cx="317925" cy="72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7" name="Gerade Verbindung mit Pfeil 76">
            <a:extLst>
              <a:ext uri="{FF2B5EF4-FFF2-40B4-BE49-F238E27FC236}">
                <a16:creationId xmlns:a16="http://schemas.microsoft.com/office/drawing/2014/main" id="{D401E88F-7CF0-42E0-9AAA-FB99C4A961F1}"/>
              </a:ext>
            </a:extLst>
          </p:cNvPr>
          <p:cNvCxnSpPr>
            <a:cxnSpLocks/>
          </p:cNvCxnSpPr>
          <p:nvPr/>
        </p:nvCxnSpPr>
        <p:spPr bwMode="auto">
          <a:xfrm>
            <a:off x="3513597" y="1637076"/>
            <a:ext cx="287938" cy="589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9" name="Textfeld 78">
            <a:extLst>
              <a:ext uri="{FF2B5EF4-FFF2-40B4-BE49-F238E27FC236}">
                <a16:creationId xmlns:a16="http://schemas.microsoft.com/office/drawing/2014/main" id="{85AA7C54-95FD-4C76-806F-56C9FBAD5971}"/>
              </a:ext>
            </a:extLst>
          </p:cNvPr>
          <p:cNvSpPr txBox="1"/>
          <p:nvPr/>
        </p:nvSpPr>
        <p:spPr>
          <a:xfrm>
            <a:off x="3018790" y="981774"/>
            <a:ext cx="1188132" cy="261610"/>
          </a:xfrm>
          <a:prstGeom prst="rect">
            <a:avLst/>
          </a:prstGeom>
          <a:noFill/>
        </p:spPr>
        <p:txBody>
          <a:bodyPr wrap="square" rtlCol="0">
            <a:spAutoFit/>
          </a:bodyPr>
          <a:lstStyle/>
          <a:p>
            <a:pPr algn="ctr"/>
            <a:r>
              <a:rPr lang="de-DE" sz="1100" dirty="0"/>
              <a:t>Nodes</a:t>
            </a:r>
          </a:p>
        </p:txBody>
      </p:sp>
      <p:sp>
        <p:nvSpPr>
          <p:cNvPr id="80" name="Textfeld 79">
            <a:extLst>
              <a:ext uri="{FF2B5EF4-FFF2-40B4-BE49-F238E27FC236}">
                <a16:creationId xmlns:a16="http://schemas.microsoft.com/office/drawing/2014/main" id="{372F7A51-EDB4-4ADE-A506-7AF7C3E70022}"/>
              </a:ext>
            </a:extLst>
          </p:cNvPr>
          <p:cNvSpPr txBox="1"/>
          <p:nvPr/>
        </p:nvSpPr>
        <p:spPr>
          <a:xfrm>
            <a:off x="3048506" y="1732433"/>
            <a:ext cx="1188132" cy="261610"/>
          </a:xfrm>
          <a:prstGeom prst="rect">
            <a:avLst/>
          </a:prstGeom>
          <a:noFill/>
        </p:spPr>
        <p:txBody>
          <a:bodyPr wrap="square" rtlCol="0">
            <a:spAutoFit/>
          </a:bodyPr>
          <a:lstStyle/>
          <a:p>
            <a:pPr algn="ctr"/>
            <a:r>
              <a:rPr lang="de-DE" sz="1100" dirty="0" err="1"/>
              <a:t>Edges</a:t>
            </a:r>
            <a:endParaRPr lang="de-DE" sz="1100" dirty="0"/>
          </a:p>
        </p:txBody>
      </p:sp>
      <p:pic>
        <p:nvPicPr>
          <p:cNvPr id="82" name="Picture 4" descr="3: An undirected graph with 7 nodes and 7 edges. | Download Scientific  Diagram">
            <a:extLst>
              <a:ext uri="{FF2B5EF4-FFF2-40B4-BE49-F238E27FC236}">
                <a16:creationId xmlns:a16="http://schemas.microsoft.com/office/drawing/2014/main" id="{1DE3A315-1854-4CD3-BEA9-A1E4CDA6C8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120132" y="1050382"/>
            <a:ext cx="1410856" cy="871411"/>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Gerade Verbindung mit Pfeil 83">
            <a:extLst>
              <a:ext uri="{FF2B5EF4-FFF2-40B4-BE49-F238E27FC236}">
                <a16:creationId xmlns:a16="http://schemas.microsoft.com/office/drawing/2014/main" id="{E96581E1-1008-4C00-8262-70516240E79A}"/>
              </a:ext>
            </a:extLst>
          </p:cNvPr>
          <p:cNvCxnSpPr>
            <a:cxnSpLocks/>
          </p:cNvCxnSpPr>
          <p:nvPr/>
        </p:nvCxnSpPr>
        <p:spPr bwMode="auto">
          <a:xfrm>
            <a:off x="4601978" y="1090286"/>
            <a:ext cx="625737" cy="95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8" name="Textfeld 87">
            <a:extLst>
              <a:ext uri="{FF2B5EF4-FFF2-40B4-BE49-F238E27FC236}">
                <a16:creationId xmlns:a16="http://schemas.microsoft.com/office/drawing/2014/main" id="{B065B29D-95F5-44BD-A42C-9254BD57449B}"/>
              </a:ext>
            </a:extLst>
          </p:cNvPr>
          <p:cNvSpPr txBox="1"/>
          <p:nvPr/>
        </p:nvSpPr>
        <p:spPr>
          <a:xfrm>
            <a:off x="4393611" y="1182898"/>
            <a:ext cx="1188132" cy="600164"/>
          </a:xfrm>
          <a:prstGeom prst="rect">
            <a:avLst/>
          </a:prstGeom>
          <a:noFill/>
        </p:spPr>
        <p:txBody>
          <a:bodyPr wrap="square" rtlCol="0">
            <a:spAutoFit/>
          </a:bodyPr>
          <a:lstStyle/>
          <a:p>
            <a:pPr algn="ctr"/>
            <a:r>
              <a:rPr lang="de-DE" sz="1100" dirty="0" err="1"/>
              <a:t>transform</a:t>
            </a:r>
            <a:r>
              <a:rPr lang="de-DE" sz="1100" dirty="0"/>
              <a:t> </a:t>
            </a:r>
            <a:r>
              <a:rPr lang="de-DE" sz="1100" dirty="0" err="1"/>
              <a:t>to</a:t>
            </a:r>
            <a:r>
              <a:rPr lang="de-DE" sz="1100" dirty="0"/>
              <a:t> </a:t>
            </a:r>
            <a:r>
              <a:rPr lang="de-DE" sz="1100" dirty="0" err="1"/>
              <a:t>undirected</a:t>
            </a:r>
            <a:r>
              <a:rPr lang="de-DE" sz="1100" dirty="0"/>
              <a:t> </a:t>
            </a:r>
            <a:r>
              <a:rPr lang="de-DE" sz="1100" dirty="0" err="1"/>
              <a:t>graph</a:t>
            </a:r>
            <a:endParaRPr lang="de-DE" sz="1100" dirty="0"/>
          </a:p>
        </p:txBody>
      </p:sp>
      <p:cxnSp>
        <p:nvCxnSpPr>
          <p:cNvPr id="94" name="Gerade Verbindung mit Pfeil 93">
            <a:extLst>
              <a:ext uri="{FF2B5EF4-FFF2-40B4-BE49-F238E27FC236}">
                <a16:creationId xmlns:a16="http://schemas.microsoft.com/office/drawing/2014/main" id="{193498D6-4F07-45EF-8B73-3196F25D68A7}"/>
              </a:ext>
            </a:extLst>
          </p:cNvPr>
          <p:cNvCxnSpPr>
            <a:cxnSpLocks/>
          </p:cNvCxnSpPr>
          <p:nvPr/>
        </p:nvCxnSpPr>
        <p:spPr bwMode="auto">
          <a:xfrm>
            <a:off x="4616027" y="1870932"/>
            <a:ext cx="6412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00" name="Tabelle 99">
            <a:extLst>
              <a:ext uri="{FF2B5EF4-FFF2-40B4-BE49-F238E27FC236}">
                <a16:creationId xmlns:a16="http://schemas.microsoft.com/office/drawing/2014/main" id="{1FF3C3C1-F12C-46E7-BC94-4797C18F9DED}"/>
              </a:ext>
            </a:extLst>
          </p:cNvPr>
          <p:cNvGraphicFramePr>
            <a:graphicFrameLocks noGrp="1"/>
          </p:cNvGraphicFramePr>
          <p:nvPr>
            <p:extLst>
              <p:ext uri="{D42A27DB-BD31-4B8C-83A1-F6EECF244321}">
                <p14:modId xmlns:p14="http://schemas.microsoft.com/office/powerpoint/2010/main" val="2620667692"/>
              </p:ext>
            </p:extLst>
          </p:nvPr>
        </p:nvGraphicFramePr>
        <p:xfrm>
          <a:off x="6734445" y="1031109"/>
          <a:ext cx="771473" cy="1112520"/>
        </p:xfrm>
        <a:graphic>
          <a:graphicData uri="http://schemas.openxmlformats.org/drawingml/2006/table">
            <a:tbl>
              <a:tblPr firstRow="1" bandRow="1">
                <a:tableStyleId>{2D5ABB26-0587-4C30-8999-92F81FD0307C}</a:tableStyleId>
              </a:tblPr>
              <a:tblGrid>
                <a:gridCol w="771473">
                  <a:extLst>
                    <a:ext uri="{9D8B030D-6E8A-4147-A177-3AD203B41FA5}">
                      <a16:colId xmlns:a16="http://schemas.microsoft.com/office/drawing/2014/main" val="2150388111"/>
                    </a:ext>
                  </a:extLst>
                </a:gridCol>
              </a:tblGrid>
              <a:tr h="184443">
                <a:tc>
                  <a:txBody>
                    <a:bodyPr/>
                    <a:lstStyle/>
                    <a:p>
                      <a:pPr algn="ctr"/>
                      <a:r>
                        <a:rPr lang="de-DE" sz="800" dirty="0"/>
                        <a:t>(1, 2)</a:t>
                      </a:r>
                    </a:p>
                  </a:txBody>
                  <a:tcPr/>
                </a:tc>
                <a:extLst>
                  <a:ext uri="{0D108BD9-81ED-4DB2-BD59-A6C34878D82A}">
                    <a16:rowId xmlns:a16="http://schemas.microsoft.com/office/drawing/2014/main" val="3570948405"/>
                  </a:ext>
                </a:extLst>
              </a:tr>
              <a:tr h="184443">
                <a:tc>
                  <a:txBody>
                    <a:bodyPr/>
                    <a:lstStyle/>
                    <a:p>
                      <a:pPr algn="ctr"/>
                      <a:r>
                        <a:rPr lang="de-DE" sz="800" dirty="0"/>
                        <a:t>(1, 4)</a:t>
                      </a:r>
                    </a:p>
                  </a:txBody>
                  <a:tcPr/>
                </a:tc>
                <a:extLst>
                  <a:ext uri="{0D108BD9-81ED-4DB2-BD59-A6C34878D82A}">
                    <a16:rowId xmlns:a16="http://schemas.microsoft.com/office/drawing/2014/main" val="3003031593"/>
                  </a:ext>
                </a:extLst>
              </a:tr>
              <a:tr h="184443">
                <a:tc>
                  <a:txBody>
                    <a:bodyPr/>
                    <a:lstStyle/>
                    <a:p>
                      <a:pPr algn="ctr"/>
                      <a:r>
                        <a:rPr lang="de-DE" sz="800" dirty="0"/>
                        <a:t>(2, 3)</a:t>
                      </a:r>
                    </a:p>
                  </a:txBody>
                  <a:tcPr/>
                </a:tc>
                <a:extLst>
                  <a:ext uri="{0D108BD9-81ED-4DB2-BD59-A6C34878D82A}">
                    <a16:rowId xmlns:a16="http://schemas.microsoft.com/office/drawing/2014/main" val="2172288908"/>
                  </a:ext>
                </a:extLst>
              </a:tr>
              <a:tr h="408410">
                <a:tc>
                  <a:txBody>
                    <a:bodyPr/>
                    <a:lstStyle/>
                    <a:p>
                      <a:pPr algn="ctr"/>
                      <a:r>
                        <a:rPr lang="de-DE" sz="900" b="1" dirty="0"/>
                        <a:t>:</a:t>
                      </a:r>
                      <a:br>
                        <a:rPr lang="de-DE" sz="800" dirty="0"/>
                      </a:br>
                      <a:endParaRPr lang="de-DE" sz="800" dirty="0"/>
                    </a:p>
                    <a:p>
                      <a:pPr algn="ctr"/>
                      <a:r>
                        <a:rPr lang="de-DE" sz="800" dirty="0"/>
                        <a:t>(1,2,3,4,5,7)</a:t>
                      </a:r>
                    </a:p>
                  </a:txBody>
                  <a:tcPr/>
                </a:tc>
                <a:extLst>
                  <a:ext uri="{0D108BD9-81ED-4DB2-BD59-A6C34878D82A}">
                    <a16:rowId xmlns:a16="http://schemas.microsoft.com/office/drawing/2014/main" val="728883882"/>
                  </a:ext>
                </a:extLst>
              </a:tr>
            </a:tbl>
          </a:graphicData>
        </a:graphic>
      </p:graphicFrame>
      <p:cxnSp>
        <p:nvCxnSpPr>
          <p:cNvPr id="102" name="Gerade Verbindung mit Pfeil 101">
            <a:extLst>
              <a:ext uri="{FF2B5EF4-FFF2-40B4-BE49-F238E27FC236}">
                <a16:creationId xmlns:a16="http://schemas.microsoft.com/office/drawing/2014/main" id="{C9E66D50-3F11-4B99-833B-3020DEAAE82A}"/>
              </a:ext>
            </a:extLst>
          </p:cNvPr>
          <p:cNvCxnSpPr>
            <a:cxnSpLocks/>
          </p:cNvCxnSpPr>
          <p:nvPr/>
        </p:nvCxnSpPr>
        <p:spPr bwMode="auto">
          <a:xfrm>
            <a:off x="6093157" y="1425920"/>
            <a:ext cx="6412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3" name="Textfeld 102">
            <a:extLst>
              <a:ext uri="{FF2B5EF4-FFF2-40B4-BE49-F238E27FC236}">
                <a16:creationId xmlns:a16="http://schemas.microsoft.com/office/drawing/2014/main" id="{FCCE9972-AE1A-45E7-9F3E-933CF3D47066}"/>
              </a:ext>
            </a:extLst>
          </p:cNvPr>
          <p:cNvSpPr txBox="1"/>
          <p:nvPr/>
        </p:nvSpPr>
        <p:spPr>
          <a:xfrm>
            <a:off x="5829339" y="1451127"/>
            <a:ext cx="1188132" cy="430887"/>
          </a:xfrm>
          <a:prstGeom prst="rect">
            <a:avLst/>
          </a:prstGeom>
          <a:noFill/>
        </p:spPr>
        <p:txBody>
          <a:bodyPr wrap="square" rtlCol="0">
            <a:spAutoFit/>
          </a:bodyPr>
          <a:lstStyle/>
          <a:p>
            <a:pPr algn="ctr"/>
            <a:r>
              <a:rPr lang="de-DE" sz="1100" dirty="0"/>
              <a:t>traverse </a:t>
            </a:r>
            <a:r>
              <a:rPr lang="de-DE" sz="1100" dirty="0" err="1"/>
              <a:t>paths</a:t>
            </a:r>
            <a:endParaRPr lang="de-DE" sz="1100" dirty="0"/>
          </a:p>
          <a:p>
            <a:pPr algn="ctr"/>
            <a:r>
              <a:rPr lang="de-DE" sz="1100" dirty="0"/>
              <a:t>(JOINS)</a:t>
            </a:r>
          </a:p>
        </p:txBody>
      </p:sp>
      <p:grpSp>
        <p:nvGrpSpPr>
          <p:cNvPr id="92" name="Gruppieren 91">
            <a:extLst>
              <a:ext uri="{FF2B5EF4-FFF2-40B4-BE49-F238E27FC236}">
                <a16:creationId xmlns:a16="http://schemas.microsoft.com/office/drawing/2014/main" id="{BEC405B3-495E-4069-AB04-F3A02E04F223}"/>
              </a:ext>
            </a:extLst>
          </p:cNvPr>
          <p:cNvGrpSpPr/>
          <p:nvPr/>
        </p:nvGrpSpPr>
        <p:grpSpPr>
          <a:xfrm>
            <a:off x="4691845" y="2487238"/>
            <a:ext cx="954852" cy="948810"/>
            <a:chOff x="4750289" y="2754172"/>
            <a:chExt cx="954852" cy="948810"/>
          </a:xfrm>
        </p:grpSpPr>
        <p:sp>
          <p:nvSpPr>
            <p:cNvPr id="104" name="Rechteck: abgerundete Ecken 103">
              <a:extLst>
                <a:ext uri="{FF2B5EF4-FFF2-40B4-BE49-F238E27FC236}">
                  <a16:creationId xmlns:a16="http://schemas.microsoft.com/office/drawing/2014/main" id="{52CFBDE5-89FC-46BB-8A47-977AC3FE394F}"/>
                </a:ext>
              </a:extLst>
            </p:cNvPr>
            <p:cNvSpPr/>
            <p:nvPr/>
          </p:nvSpPr>
          <p:spPr bwMode="auto">
            <a:xfrm>
              <a:off x="4766088" y="3442144"/>
              <a:ext cx="934931" cy="26083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HAVING</a:t>
              </a:r>
            </a:p>
          </p:txBody>
        </p:sp>
        <p:sp>
          <p:nvSpPr>
            <p:cNvPr id="105" name="Rechteck: abgerundete Ecken 104">
              <a:extLst>
                <a:ext uri="{FF2B5EF4-FFF2-40B4-BE49-F238E27FC236}">
                  <a16:creationId xmlns:a16="http://schemas.microsoft.com/office/drawing/2014/main" id="{D3759B13-6885-4FB4-8D01-2686838E83B8}"/>
                </a:ext>
              </a:extLst>
            </p:cNvPr>
            <p:cNvSpPr/>
            <p:nvPr/>
          </p:nvSpPr>
          <p:spPr bwMode="auto">
            <a:xfrm>
              <a:off x="4760646" y="3197131"/>
              <a:ext cx="940916" cy="26083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GROUP BY</a:t>
              </a:r>
            </a:p>
          </p:txBody>
        </p:sp>
        <p:sp>
          <p:nvSpPr>
            <p:cNvPr id="108" name="Rechteck: abgerundete Ecken 107">
              <a:extLst>
                <a:ext uri="{FF2B5EF4-FFF2-40B4-BE49-F238E27FC236}">
                  <a16:creationId xmlns:a16="http://schemas.microsoft.com/office/drawing/2014/main" id="{06E6EC6D-6CF7-405D-AC7F-84239D6FCFA2}"/>
                </a:ext>
              </a:extLst>
            </p:cNvPr>
            <p:cNvSpPr/>
            <p:nvPr/>
          </p:nvSpPr>
          <p:spPr bwMode="auto">
            <a:xfrm>
              <a:off x="4760646" y="2971101"/>
              <a:ext cx="938117" cy="260839"/>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WHERE</a:t>
              </a:r>
            </a:p>
          </p:txBody>
        </p:sp>
        <p:sp>
          <p:nvSpPr>
            <p:cNvPr id="109" name="Rechteck: abgerundete Ecken 108">
              <a:extLst>
                <a:ext uri="{FF2B5EF4-FFF2-40B4-BE49-F238E27FC236}">
                  <a16:creationId xmlns:a16="http://schemas.microsoft.com/office/drawing/2014/main" id="{9B4990DE-9CC9-41C6-8BD3-C25D3E61CEAE}"/>
                </a:ext>
              </a:extLst>
            </p:cNvPr>
            <p:cNvSpPr/>
            <p:nvPr/>
          </p:nvSpPr>
          <p:spPr bwMode="auto">
            <a:xfrm>
              <a:off x="4750289" y="2754172"/>
              <a:ext cx="954852" cy="26084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050" b="1" i="0" u="none" strike="noStrike" cap="none" normalizeH="0" baseline="0" dirty="0">
                  <a:ln>
                    <a:noFill/>
                  </a:ln>
                  <a:solidFill>
                    <a:schemeClr val="tx1"/>
                  </a:solidFill>
                  <a:effectLst/>
                  <a:latin typeface="Arial" charset="0"/>
                </a:rPr>
                <a:t>SELECT</a:t>
              </a:r>
            </a:p>
          </p:txBody>
        </p:sp>
      </p:grpSp>
      <p:grpSp>
        <p:nvGrpSpPr>
          <p:cNvPr id="91" name="Gruppieren 90">
            <a:extLst>
              <a:ext uri="{FF2B5EF4-FFF2-40B4-BE49-F238E27FC236}">
                <a16:creationId xmlns:a16="http://schemas.microsoft.com/office/drawing/2014/main" id="{803916D4-A7AF-48C5-9014-0A0A19C90B55}"/>
              </a:ext>
            </a:extLst>
          </p:cNvPr>
          <p:cNvGrpSpPr/>
          <p:nvPr/>
        </p:nvGrpSpPr>
        <p:grpSpPr>
          <a:xfrm>
            <a:off x="5783578" y="2660056"/>
            <a:ext cx="1548692" cy="706771"/>
            <a:chOff x="7539242" y="4877396"/>
            <a:chExt cx="1548692" cy="706771"/>
          </a:xfrm>
        </p:grpSpPr>
        <p:cxnSp>
          <p:nvCxnSpPr>
            <p:cNvPr id="110" name="Gerade Verbindung mit Pfeil 109">
              <a:extLst>
                <a:ext uri="{FF2B5EF4-FFF2-40B4-BE49-F238E27FC236}">
                  <a16:creationId xmlns:a16="http://schemas.microsoft.com/office/drawing/2014/main" id="{F2D17CF1-BEE4-44B1-95A3-51D807D82D87}"/>
                </a:ext>
              </a:extLst>
            </p:cNvPr>
            <p:cNvCxnSpPr>
              <a:cxnSpLocks/>
            </p:cNvCxnSpPr>
            <p:nvPr/>
          </p:nvCxnSpPr>
          <p:spPr bwMode="auto">
            <a:xfrm flipH="1">
              <a:off x="7539242" y="5140666"/>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1" name="Inhaltsplatzhalter 1">
              <a:extLst>
                <a:ext uri="{FF2B5EF4-FFF2-40B4-BE49-F238E27FC236}">
                  <a16:creationId xmlns:a16="http://schemas.microsoft.com/office/drawing/2014/main" id="{23C74874-EDCB-4013-ADD2-187809B5B208}"/>
                </a:ext>
              </a:extLst>
            </p:cNvPr>
            <p:cNvSpPr txBox="1">
              <a:spLocks/>
            </p:cNvSpPr>
            <p:nvPr/>
          </p:nvSpPr>
          <p:spPr>
            <a:xfrm>
              <a:off x="7667158" y="4877396"/>
              <a:ext cx="1356937"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kern="0" dirty="0" err="1"/>
                <a:t>random</a:t>
              </a:r>
              <a:r>
                <a:rPr lang="de-DE" sz="1100" kern="0" dirty="0"/>
                <a:t> </a:t>
              </a:r>
              <a:r>
                <a:rPr lang="de-DE" sz="1100" kern="0" dirty="0" err="1"/>
                <a:t>selection</a:t>
              </a:r>
              <a:endParaRPr lang="de-DE" sz="1200" kern="0" dirty="0"/>
            </a:p>
          </p:txBody>
        </p:sp>
        <p:sp>
          <p:nvSpPr>
            <p:cNvPr id="112" name="Inhaltsplatzhalter 1">
              <a:extLst>
                <a:ext uri="{FF2B5EF4-FFF2-40B4-BE49-F238E27FC236}">
                  <a16:creationId xmlns:a16="http://schemas.microsoft.com/office/drawing/2014/main" id="{1EE9EF91-5CEA-4EB0-8684-E00932C20F88}"/>
                </a:ext>
              </a:extLst>
            </p:cNvPr>
            <p:cNvSpPr txBox="1">
              <a:spLocks/>
            </p:cNvSpPr>
            <p:nvPr/>
          </p:nvSpPr>
          <p:spPr>
            <a:xfrm>
              <a:off x="7667158" y="5115641"/>
              <a:ext cx="1420776" cy="46852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i="1" kern="0" dirty="0"/>
                <a:t>(</a:t>
              </a:r>
              <a:r>
                <a:rPr lang="de-DE" sz="1100" i="1" kern="0" dirty="0" err="1"/>
                <a:t>considering</a:t>
              </a:r>
              <a:r>
                <a:rPr lang="de-DE" sz="1100" i="1" kern="0" dirty="0"/>
                <a:t> </a:t>
              </a:r>
              <a:r>
                <a:rPr lang="de-DE" sz="1100" i="1" kern="0" dirty="0" err="1"/>
                <a:t>user</a:t>
              </a:r>
              <a:r>
                <a:rPr lang="de-DE" sz="1100" i="1" kern="0" dirty="0"/>
                <a:t> </a:t>
              </a:r>
              <a:r>
                <a:rPr lang="de-DE" sz="1100" i="1" kern="0" dirty="0" err="1"/>
                <a:t>parametrization</a:t>
              </a:r>
              <a:r>
                <a:rPr lang="de-DE" sz="1100" i="1" kern="0" dirty="0"/>
                <a:t>)</a:t>
              </a:r>
              <a:endParaRPr lang="de-DE" sz="1200" i="1" kern="0" dirty="0"/>
            </a:p>
          </p:txBody>
        </p:sp>
      </p:grpSp>
      <p:sp>
        <p:nvSpPr>
          <p:cNvPr id="116" name="Textfeld 115">
            <a:extLst>
              <a:ext uri="{FF2B5EF4-FFF2-40B4-BE49-F238E27FC236}">
                <a16:creationId xmlns:a16="http://schemas.microsoft.com/office/drawing/2014/main" id="{12F27212-1D28-4D28-A2BD-18C2D962C9A4}"/>
              </a:ext>
            </a:extLst>
          </p:cNvPr>
          <p:cNvSpPr txBox="1"/>
          <p:nvPr/>
        </p:nvSpPr>
        <p:spPr>
          <a:xfrm rot="5400000">
            <a:off x="5112318" y="3342428"/>
            <a:ext cx="260838" cy="400110"/>
          </a:xfrm>
          <a:prstGeom prst="rect">
            <a:avLst/>
          </a:prstGeom>
          <a:noFill/>
        </p:spPr>
        <p:txBody>
          <a:bodyPr wrap="square" rtlCol="0">
            <a:spAutoFit/>
          </a:bodyPr>
          <a:lstStyle/>
          <a:p>
            <a:r>
              <a:rPr lang="de-DE" sz="2000" dirty="0"/>
              <a:t>…</a:t>
            </a:r>
          </a:p>
        </p:txBody>
      </p:sp>
      <p:cxnSp>
        <p:nvCxnSpPr>
          <p:cNvPr id="117" name="Gerade Verbindung mit Pfeil 116">
            <a:extLst>
              <a:ext uri="{FF2B5EF4-FFF2-40B4-BE49-F238E27FC236}">
                <a16:creationId xmlns:a16="http://schemas.microsoft.com/office/drawing/2014/main" id="{333F218C-90E0-41B0-AD0E-8F380492E935}"/>
              </a:ext>
            </a:extLst>
          </p:cNvPr>
          <p:cNvCxnSpPr>
            <a:cxnSpLocks/>
          </p:cNvCxnSpPr>
          <p:nvPr/>
        </p:nvCxnSpPr>
        <p:spPr bwMode="auto">
          <a:xfrm flipH="1">
            <a:off x="4206922" y="2983354"/>
            <a:ext cx="44063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9" name="Inhaltsplatzhalter 1">
            <a:extLst>
              <a:ext uri="{FF2B5EF4-FFF2-40B4-BE49-F238E27FC236}">
                <a16:creationId xmlns:a16="http://schemas.microsoft.com/office/drawing/2014/main" id="{20E1A8DC-ED0E-4B23-933E-D1F612D30757}"/>
              </a:ext>
            </a:extLst>
          </p:cNvPr>
          <p:cNvSpPr txBox="1">
            <a:spLocks/>
          </p:cNvSpPr>
          <p:nvPr/>
        </p:nvSpPr>
        <p:spPr>
          <a:xfrm>
            <a:off x="407052" y="2846464"/>
            <a:ext cx="1352081" cy="60548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100" kern="0" dirty="0" err="1"/>
              <a:t>How</a:t>
            </a:r>
            <a:r>
              <a:rPr lang="de-DE" sz="1100" kern="0" dirty="0"/>
              <a:t> </a:t>
            </a:r>
            <a:r>
              <a:rPr lang="de-DE" sz="1100" kern="0" dirty="0" err="1"/>
              <a:t>many</a:t>
            </a:r>
            <a:r>
              <a:rPr lang="de-DE" sz="1100" kern="0" dirty="0"/>
              <a:t> </a:t>
            </a:r>
            <a:r>
              <a:rPr lang="de-DE" sz="1100" kern="0" dirty="0" err="1"/>
              <a:t>authors</a:t>
            </a:r>
            <a:r>
              <a:rPr lang="de-DE" sz="1100" kern="0" dirty="0"/>
              <a:t> </a:t>
            </a:r>
            <a:r>
              <a:rPr lang="de-DE" sz="1100" kern="0" dirty="0" err="1"/>
              <a:t>does</a:t>
            </a:r>
            <a:r>
              <a:rPr lang="de-DE" sz="1100" kern="0" dirty="0"/>
              <a:t> </a:t>
            </a:r>
            <a:r>
              <a:rPr lang="de-DE" sz="1100" kern="0" dirty="0" err="1"/>
              <a:t>every</a:t>
            </a:r>
            <a:r>
              <a:rPr lang="de-DE" sz="1100" kern="0" dirty="0"/>
              <a:t> </a:t>
            </a:r>
            <a:r>
              <a:rPr lang="de-DE" sz="1100" kern="0" dirty="0" err="1"/>
              <a:t>book</a:t>
            </a:r>
            <a:r>
              <a:rPr lang="de-DE" sz="1100" kern="0" dirty="0"/>
              <a:t> </a:t>
            </a:r>
            <a:r>
              <a:rPr lang="de-DE" sz="1100" kern="0" dirty="0" err="1"/>
              <a:t>have</a:t>
            </a:r>
            <a:r>
              <a:rPr lang="de-DE" sz="1100" kern="0" dirty="0"/>
              <a:t>?</a:t>
            </a:r>
          </a:p>
        </p:txBody>
      </p:sp>
      <p:cxnSp>
        <p:nvCxnSpPr>
          <p:cNvPr id="95" name="Gerader Verbinder 94">
            <a:extLst>
              <a:ext uri="{FF2B5EF4-FFF2-40B4-BE49-F238E27FC236}">
                <a16:creationId xmlns:a16="http://schemas.microsoft.com/office/drawing/2014/main" id="{6C79693B-09FD-4082-A5D9-497543E89A95}"/>
              </a:ext>
            </a:extLst>
          </p:cNvPr>
          <p:cNvCxnSpPr/>
          <p:nvPr/>
        </p:nvCxnSpPr>
        <p:spPr bwMode="auto">
          <a:xfrm>
            <a:off x="7077985" y="2242036"/>
            <a:ext cx="0" cy="68731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Gerade Verbindung mit Pfeil 127">
            <a:extLst>
              <a:ext uri="{FF2B5EF4-FFF2-40B4-BE49-F238E27FC236}">
                <a16:creationId xmlns:a16="http://schemas.microsoft.com/office/drawing/2014/main" id="{BF8BA844-53A4-4195-B1D5-EBE002B109C3}"/>
              </a:ext>
            </a:extLst>
          </p:cNvPr>
          <p:cNvCxnSpPr>
            <a:cxnSpLocks/>
          </p:cNvCxnSpPr>
          <p:nvPr/>
        </p:nvCxnSpPr>
        <p:spPr bwMode="auto">
          <a:xfrm flipH="1">
            <a:off x="1206788" y="2502242"/>
            <a:ext cx="190287" cy="332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Gerade Verbindung mit Pfeil 129">
            <a:extLst>
              <a:ext uri="{FF2B5EF4-FFF2-40B4-BE49-F238E27FC236}">
                <a16:creationId xmlns:a16="http://schemas.microsoft.com/office/drawing/2014/main" id="{443E09B3-0814-4AE9-9A0E-46135CDE9BD9}"/>
              </a:ext>
            </a:extLst>
          </p:cNvPr>
          <p:cNvCxnSpPr>
            <a:cxnSpLocks/>
          </p:cNvCxnSpPr>
          <p:nvPr/>
        </p:nvCxnSpPr>
        <p:spPr bwMode="auto">
          <a:xfrm flipH="1">
            <a:off x="1693933" y="3038105"/>
            <a:ext cx="49342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670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6" grpId="0"/>
      <p:bldP spid="79" grpId="0"/>
      <p:bldP spid="80" grpId="0"/>
      <p:bldP spid="88" grpId="0"/>
      <p:bldP spid="103" grpId="0"/>
      <p:bldP spid="116" grpId="0"/>
      <p:bldP spid="11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60CC949-BB69-4A6B-8512-C70C0A39962E}"/>
              </a:ext>
            </a:extLst>
          </p:cNvPr>
          <p:cNvSpPr>
            <a:spLocks noGrp="1"/>
          </p:cNvSpPr>
          <p:nvPr>
            <p:ph type="title"/>
          </p:nvPr>
        </p:nvSpPr>
        <p:spPr/>
        <p:txBody>
          <a:bodyPr/>
          <a:lstStyle/>
          <a:p>
            <a:endParaRPr lang="de-DE" dirty="0"/>
          </a:p>
        </p:txBody>
      </p:sp>
      <p:sp>
        <p:nvSpPr>
          <p:cNvPr id="4" name="Datumsplatzhalter 3">
            <a:extLst>
              <a:ext uri="{FF2B5EF4-FFF2-40B4-BE49-F238E27FC236}">
                <a16:creationId xmlns:a16="http://schemas.microsoft.com/office/drawing/2014/main" id="{6CEA6BFB-5D2A-4795-8E3B-47875272E60B}"/>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5" name="Inhaltsplatzhalter 1">
            <a:extLst>
              <a:ext uri="{FF2B5EF4-FFF2-40B4-BE49-F238E27FC236}">
                <a16:creationId xmlns:a16="http://schemas.microsoft.com/office/drawing/2014/main" id="{B9430BA8-D0C4-4BD7-A74D-94E3BC978A06}"/>
              </a:ext>
            </a:extLst>
          </p:cNvPr>
          <p:cNvSpPr txBox="1">
            <a:spLocks/>
          </p:cNvSpPr>
          <p:nvPr/>
        </p:nvSpPr>
        <p:spPr>
          <a:xfrm>
            <a:off x="263352" y="1861461"/>
            <a:ext cx="70567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400" dirty="0"/>
              <a:t>SELECT </a:t>
            </a:r>
            <a:r>
              <a:rPr lang="de-DE" sz="1400" dirty="0" err="1"/>
              <a:t>p.Name</a:t>
            </a:r>
            <a:r>
              <a:rPr lang="de-DE" sz="1400" dirty="0"/>
              <a:t>, </a:t>
            </a:r>
            <a:r>
              <a:rPr lang="de-DE" sz="1400" dirty="0" err="1"/>
              <a:t>p.Vorname</a:t>
            </a:r>
            <a:r>
              <a:rPr lang="de-DE" sz="1400" dirty="0"/>
              <a:t> FROM Patient AS p</a:t>
            </a:r>
          </a:p>
          <a:p>
            <a:pPr marL="0" indent="0">
              <a:buNone/>
            </a:pPr>
            <a:r>
              <a:rPr lang="de-DE" sz="1400" dirty="0"/>
              <a:t>JOIN Patientenzustand AS </a:t>
            </a:r>
            <a:r>
              <a:rPr lang="de-DE" sz="1400" dirty="0" err="1"/>
              <a:t>pz</a:t>
            </a:r>
            <a:r>
              <a:rPr lang="de-DE" sz="1400" dirty="0"/>
              <a:t> ON p.ID = </a:t>
            </a:r>
            <a:r>
              <a:rPr lang="de-DE" sz="1400" dirty="0" err="1"/>
              <a:t>pz.PatientenID</a:t>
            </a:r>
            <a:endParaRPr lang="de-DE" sz="1400" dirty="0"/>
          </a:p>
          <a:p>
            <a:pPr marL="0" indent="0">
              <a:buNone/>
            </a:pPr>
            <a:r>
              <a:rPr lang="de-DE" sz="1400" dirty="0"/>
              <a:t>JOIN Behandlung b ON p.ID = </a:t>
            </a:r>
            <a:r>
              <a:rPr lang="de-DE" sz="1400" dirty="0" err="1"/>
              <a:t>b.PatientenID</a:t>
            </a:r>
            <a:endParaRPr lang="de-DE" sz="1400" dirty="0"/>
          </a:p>
          <a:p>
            <a:pPr marL="0" indent="0">
              <a:buNone/>
            </a:pPr>
            <a:r>
              <a:rPr lang="de-DE" sz="1400" dirty="0"/>
              <a:t>JOIN Arzt AS a ON a.ID = </a:t>
            </a:r>
            <a:r>
              <a:rPr lang="de-DE" sz="1400" dirty="0" err="1"/>
              <a:t>b.ArztID</a:t>
            </a:r>
            <a:endParaRPr lang="de-DE" sz="1400" dirty="0"/>
          </a:p>
          <a:p>
            <a:pPr marL="0" indent="0">
              <a:buNone/>
            </a:pPr>
            <a:r>
              <a:rPr lang="de-DE" sz="1400" dirty="0"/>
              <a:t>AND </a:t>
            </a:r>
            <a:r>
              <a:rPr lang="de-DE" sz="1400" dirty="0" err="1"/>
              <a:t>b.Name</a:t>
            </a:r>
            <a:r>
              <a:rPr lang="de-DE" sz="1400" dirty="0"/>
              <a:t> = ‘Quacksalber‘</a:t>
            </a:r>
          </a:p>
          <a:p>
            <a:pPr marL="0" indent="0">
              <a:buNone/>
            </a:pPr>
            <a:r>
              <a:rPr lang="de-DE" sz="1400" dirty="0"/>
              <a:t>WHERE </a:t>
            </a:r>
            <a:r>
              <a:rPr lang="de-DE" sz="1400" dirty="0" err="1"/>
              <a:t>pz.Status</a:t>
            </a:r>
            <a:r>
              <a:rPr lang="de-DE" sz="1400" dirty="0"/>
              <a:t> = ‘Infiziert‘ </a:t>
            </a:r>
          </a:p>
          <a:p>
            <a:pPr marL="0" indent="0">
              <a:buNone/>
            </a:pPr>
            <a:r>
              <a:rPr lang="de-DE" sz="1400" dirty="0"/>
              <a:t>AND </a:t>
            </a:r>
            <a:r>
              <a:rPr lang="de-DE" sz="1400" dirty="0" err="1"/>
              <a:t>pz.PatientenID</a:t>
            </a:r>
            <a:r>
              <a:rPr lang="de-DE" sz="1400" dirty="0"/>
              <a:t> IN</a:t>
            </a:r>
          </a:p>
          <a:p>
            <a:pPr marL="0" indent="0">
              <a:buNone/>
            </a:pPr>
            <a:r>
              <a:rPr lang="de-DE" sz="1400" dirty="0"/>
              <a:t>	(SELECT </a:t>
            </a:r>
            <a:r>
              <a:rPr lang="de-DE" sz="1400" dirty="0" err="1"/>
              <a:t>PatientenID</a:t>
            </a:r>
            <a:r>
              <a:rPr lang="de-DE" sz="1400" dirty="0"/>
              <a:t> FROM Patientenzustand </a:t>
            </a:r>
          </a:p>
          <a:p>
            <a:pPr marL="0" indent="0">
              <a:buNone/>
            </a:pPr>
            <a:r>
              <a:rPr lang="de-DE" sz="1400" dirty="0"/>
              <a:t>	WHERE Status = ‘Geimpft‘ AND Erfassungsdatum &lt; </a:t>
            </a:r>
            <a:r>
              <a:rPr lang="de-DE" sz="1400" dirty="0" err="1"/>
              <a:t>pz.Erfassungsdatum</a:t>
            </a:r>
            <a:r>
              <a:rPr lang="de-DE" sz="1400" dirty="0"/>
              <a:t>);</a:t>
            </a:r>
          </a:p>
        </p:txBody>
      </p:sp>
      <p:sp>
        <p:nvSpPr>
          <p:cNvPr id="6" name="Textfeld 5">
            <a:extLst>
              <a:ext uri="{FF2B5EF4-FFF2-40B4-BE49-F238E27FC236}">
                <a16:creationId xmlns:a16="http://schemas.microsoft.com/office/drawing/2014/main" id="{BFCD3B20-D54F-4910-8278-8291274E845D}"/>
              </a:ext>
            </a:extLst>
          </p:cNvPr>
          <p:cNvSpPr txBox="1"/>
          <p:nvPr/>
        </p:nvSpPr>
        <p:spPr>
          <a:xfrm>
            <a:off x="5015880" y="1862361"/>
            <a:ext cx="3696846" cy="307777"/>
          </a:xfrm>
          <a:prstGeom prst="rect">
            <a:avLst/>
          </a:prstGeom>
          <a:noFill/>
        </p:spPr>
        <p:txBody>
          <a:bodyPr wrap="none" rtlCol="0">
            <a:spAutoFit/>
          </a:bodyPr>
          <a:lstStyle/>
          <a:p>
            <a:r>
              <a:rPr lang="de-DE" sz="1400" dirty="0"/>
              <a:t>Attributes </a:t>
            </a:r>
            <a:r>
              <a:rPr lang="de-DE" sz="1400" dirty="0" err="1"/>
              <a:t>of</a:t>
            </a:r>
            <a:r>
              <a:rPr lang="de-DE" sz="1400" dirty="0"/>
              <a:t> </a:t>
            </a:r>
            <a:r>
              <a:rPr lang="de-DE" sz="1400" dirty="0" err="1"/>
              <a:t>entitity</a:t>
            </a:r>
            <a:r>
              <a:rPr lang="de-DE" sz="1400" dirty="0"/>
              <a:t> „Patient“ in </a:t>
            </a:r>
            <a:r>
              <a:rPr lang="de-DE" sz="1400" dirty="0" err="1"/>
              <a:t>the</a:t>
            </a:r>
            <a:r>
              <a:rPr lang="de-DE" sz="1400" dirty="0"/>
              <a:t> </a:t>
            </a:r>
            <a:r>
              <a:rPr lang="de-DE" sz="1400" dirty="0" err="1"/>
              <a:t>result</a:t>
            </a:r>
            <a:r>
              <a:rPr lang="de-DE" sz="1400" dirty="0"/>
              <a:t> </a:t>
            </a:r>
            <a:r>
              <a:rPr lang="de-DE" sz="1400" dirty="0" err="1"/>
              <a:t>set</a:t>
            </a:r>
            <a:endParaRPr lang="de-DE" sz="2400" dirty="0"/>
          </a:p>
        </p:txBody>
      </p:sp>
      <p:sp>
        <p:nvSpPr>
          <p:cNvPr id="7" name="Textfeld 6">
            <a:extLst>
              <a:ext uri="{FF2B5EF4-FFF2-40B4-BE49-F238E27FC236}">
                <a16:creationId xmlns:a16="http://schemas.microsoft.com/office/drawing/2014/main" id="{FBA0384E-CAB1-4D0C-BDF7-004D7A89EB54}"/>
              </a:ext>
            </a:extLst>
          </p:cNvPr>
          <p:cNvSpPr txBox="1"/>
          <p:nvPr/>
        </p:nvSpPr>
        <p:spPr>
          <a:xfrm>
            <a:off x="181154" y="4475360"/>
            <a:ext cx="4263475" cy="338554"/>
          </a:xfrm>
          <a:prstGeom prst="rect">
            <a:avLst/>
          </a:prstGeom>
          <a:noFill/>
        </p:spPr>
        <p:txBody>
          <a:bodyPr wrap="none" rtlCol="0">
            <a:spAutoFit/>
          </a:bodyPr>
          <a:lstStyle/>
          <a:p>
            <a:r>
              <a:rPr lang="de-DE" sz="1600" b="1" dirty="0" err="1"/>
              <a:t>Textplanning</a:t>
            </a:r>
            <a:r>
              <a:rPr lang="de-DE" sz="1600" b="1" dirty="0"/>
              <a:t> and </a:t>
            </a:r>
            <a:r>
              <a:rPr lang="de-DE" sz="1600" b="1" dirty="0" err="1"/>
              <a:t>Structuring</a:t>
            </a:r>
            <a:r>
              <a:rPr lang="de-DE" sz="1600" b="1" dirty="0"/>
              <a:t> (</a:t>
            </a:r>
            <a:r>
              <a:rPr lang="de-DE" sz="1600" b="1" dirty="0" err="1"/>
              <a:t>rule-based</a:t>
            </a:r>
            <a:r>
              <a:rPr lang="de-DE" sz="1600" b="1" dirty="0"/>
              <a:t>)</a:t>
            </a:r>
            <a:endParaRPr lang="de-DE" b="1" dirty="0"/>
          </a:p>
        </p:txBody>
      </p:sp>
      <p:sp>
        <p:nvSpPr>
          <p:cNvPr id="8" name="Geschweifte Klammer rechts 7">
            <a:extLst>
              <a:ext uri="{FF2B5EF4-FFF2-40B4-BE49-F238E27FC236}">
                <a16:creationId xmlns:a16="http://schemas.microsoft.com/office/drawing/2014/main" id="{C9CEDB9C-804F-4D61-B5DC-48690EC52BDB}"/>
              </a:ext>
            </a:extLst>
          </p:cNvPr>
          <p:cNvSpPr/>
          <p:nvPr/>
        </p:nvSpPr>
        <p:spPr bwMode="auto">
          <a:xfrm>
            <a:off x="4799856" y="1908238"/>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Geschweifte Klammer rechts 8">
            <a:extLst>
              <a:ext uri="{FF2B5EF4-FFF2-40B4-BE49-F238E27FC236}">
                <a16:creationId xmlns:a16="http://schemas.microsoft.com/office/drawing/2014/main" id="{5ED35889-FADB-44BA-AB8D-A25C833902C9}"/>
              </a:ext>
            </a:extLst>
          </p:cNvPr>
          <p:cNvSpPr/>
          <p:nvPr/>
        </p:nvSpPr>
        <p:spPr bwMode="auto">
          <a:xfrm>
            <a:off x="4795879" y="2141175"/>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0" name="Textfeld 9">
            <a:extLst>
              <a:ext uri="{FF2B5EF4-FFF2-40B4-BE49-F238E27FC236}">
                <a16:creationId xmlns:a16="http://schemas.microsoft.com/office/drawing/2014/main" id="{DBFABFD3-4E89-4224-96A1-32CA805A8829}"/>
              </a:ext>
            </a:extLst>
          </p:cNvPr>
          <p:cNvSpPr txBox="1"/>
          <p:nvPr/>
        </p:nvSpPr>
        <p:spPr>
          <a:xfrm>
            <a:off x="5015880" y="2115721"/>
            <a:ext cx="6353021" cy="307777"/>
          </a:xfrm>
          <a:prstGeom prst="rect">
            <a:avLst/>
          </a:prstGeom>
          <a:noFill/>
        </p:spPr>
        <p:txBody>
          <a:bodyPr wrap="none" rtlCol="0">
            <a:spAutoFit/>
          </a:bodyPr>
          <a:lstStyle/>
          <a:p>
            <a:r>
              <a:rPr lang="de-DE" sz="1400" dirty="0"/>
              <a:t>1-n </a:t>
            </a:r>
            <a:r>
              <a:rPr lang="de-DE" sz="1400" dirty="0" err="1"/>
              <a:t>cardinality</a:t>
            </a:r>
            <a:r>
              <a:rPr lang="de-DE" sz="1400" dirty="0"/>
              <a:t>; </a:t>
            </a:r>
            <a:r>
              <a:rPr lang="de-DE" sz="1400" dirty="0" err="1"/>
              <a:t>extended</a:t>
            </a:r>
            <a:r>
              <a:rPr lang="de-DE" sz="1400" dirty="0"/>
              <a:t> </a:t>
            </a:r>
            <a:r>
              <a:rPr lang="de-DE" sz="1400" dirty="0" err="1"/>
              <a:t>attributes</a:t>
            </a:r>
            <a:r>
              <a:rPr lang="de-DE" sz="1400" dirty="0"/>
              <a:t> </a:t>
            </a:r>
            <a:r>
              <a:rPr lang="de-DE" sz="1400" dirty="0" err="1"/>
              <a:t>of</a:t>
            </a:r>
            <a:r>
              <a:rPr lang="de-DE" sz="1400" dirty="0"/>
              <a:t> </a:t>
            </a:r>
            <a:r>
              <a:rPr lang="de-DE" sz="1400" dirty="0" err="1"/>
              <a:t>entity</a:t>
            </a:r>
            <a:r>
              <a:rPr lang="de-DE" sz="1400" dirty="0"/>
              <a:t> „Patient“ </a:t>
            </a:r>
            <a:r>
              <a:rPr lang="de-DE" sz="1400" dirty="0" err="1"/>
              <a:t>with</a:t>
            </a:r>
            <a:r>
              <a:rPr lang="de-DE" sz="1400" dirty="0"/>
              <a:t> multiple </a:t>
            </a:r>
            <a:r>
              <a:rPr lang="de-DE" sz="1400" dirty="0" err="1"/>
              <a:t>values</a:t>
            </a:r>
            <a:r>
              <a:rPr lang="de-DE" sz="1400" dirty="0"/>
              <a:t>/</a:t>
            </a:r>
            <a:r>
              <a:rPr lang="de-DE" sz="1400" dirty="0" err="1"/>
              <a:t>rows</a:t>
            </a:r>
            <a:endParaRPr lang="de-DE" sz="2400" dirty="0"/>
          </a:p>
        </p:txBody>
      </p:sp>
      <p:sp>
        <p:nvSpPr>
          <p:cNvPr id="11" name="Geschweifte Klammer rechts 10">
            <a:extLst>
              <a:ext uri="{FF2B5EF4-FFF2-40B4-BE49-F238E27FC236}">
                <a16:creationId xmlns:a16="http://schemas.microsoft.com/office/drawing/2014/main" id="{AE18534F-2D9D-45E3-BA50-CA661AE45B33}"/>
              </a:ext>
            </a:extLst>
          </p:cNvPr>
          <p:cNvSpPr/>
          <p:nvPr/>
        </p:nvSpPr>
        <p:spPr bwMode="auto">
          <a:xfrm>
            <a:off x="4782253" y="2432346"/>
            <a:ext cx="154883" cy="392527"/>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2" name="Textfeld 11">
            <a:extLst>
              <a:ext uri="{FF2B5EF4-FFF2-40B4-BE49-F238E27FC236}">
                <a16:creationId xmlns:a16="http://schemas.microsoft.com/office/drawing/2014/main" id="{D03CE8F1-8895-48D7-961E-46A808DF5A82}"/>
              </a:ext>
            </a:extLst>
          </p:cNvPr>
          <p:cNvSpPr txBox="1"/>
          <p:nvPr/>
        </p:nvSpPr>
        <p:spPr>
          <a:xfrm>
            <a:off x="5054387" y="2483024"/>
            <a:ext cx="5713424" cy="307777"/>
          </a:xfrm>
          <a:prstGeom prst="rect">
            <a:avLst/>
          </a:prstGeom>
          <a:noFill/>
        </p:spPr>
        <p:txBody>
          <a:bodyPr wrap="none" rtlCol="0">
            <a:spAutoFit/>
          </a:bodyPr>
          <a:lstStyle/>
          <a:p>
            <a:r>
              <a:rPr lang="de-DE" sz="1400" dirty="0"/>
              <a:t>n-m </a:t>
            </a:r>
            <a:r>
              <a:rPr lang="de-DE" sz="1400" dirty="0" err="1"/>
              <a:t>cardinality</a:t>
            </a:r>
            <a:r>
              <a:rPr lang="de-DE" sz="1400" dirty="0"/>
              <a:t>; </a:t>
            </a:r>
            <a:r>
              <a:rPr lang="de-DE" sz="1400" dirty="0" err="1"/>
              <a:t>subject</a:t>
            </a:r>
            <a:r>
              <a:rPr lang="de-DE" sz="1400" dirty="0"/>
              <a:t> (Patient) </a:t>
            </a:r>
            <a:r>
              <a:rPr lang="de-DE" sz="1400" dirty="0" err="1"/>
              <a:t>predicate</a:t>
            </a:r>
            <a:r>
              <a:rPr lang="de-DE" sz="1400" dirty="0"/>
              <a:t> (</a:t>
            </a:r>
            <a:r>
              <a:rPr lang="de-DE" sz="1400" dirty="0" err="1"/>
              <a:t>treated</a:t>
            </a:r>
            <a:r>
              <a:rPr lang="de-DE" sz="1400" dirty="0"/>
              <a:t> </a:t>
            </a:r>
            <a:r>
              <a:rPr lang="de-DE" sz="1400" dirty="0" err="1"/>
              <a:t>by</a:t>
            </a:r>
            <a:r>
              <a:rPr lang="de-DE" sz="1400" dirty="0"/>
              <a:t>) </a:t>
            </a:r>
            <a:r>
              <a:rPr lang="de-DE" sz="1400" dirty="0" err="1"/>
              <a:t>object</a:t>
            </a:r>
            <a:r>
              <a:rPr lang="de-DE" sz="1400" dirty="0"/>
              <a:t> (</a:t>
            </a:r>
            <a:r>
              <a:rPr lang="de-DE" sz="1400" dirty="0" err="1"/>
              <a:t>Doctor</a:t>
            </a:r>
            <a:r>
              <a:rPr lang="de-DE" sz="1400" dirty="0"/>
              <a:t>)</a:t>
            </a:r>
            <a:endParaRPr lang="de-DE" sz="2400" dirty="0"/>
          </a:p>
        </p:txBody>
      </p:sp>
      <p:sp>
        <p:nvSpPr>
          <p:cNvPr id="13" name="Geschweifte Klammer rechts 12">
            <a:extLst>
              <a:ext uri="{FF2B5EF4-FFF2-40B4-BE49-F238E27FC236}">
                <a16:creationId xmlns:a16="http://schemas.microsoft.com/office/drawing/2014/main" id="{45FE1140-62D2-4311-B2A0-26E44FBD2649}"/>
              </a:ext>
            </a:extLst>
          </p:cNvPr>
          <p:cNvSpPr/>
          <p:nvPr/>
        </p:nvSpPr>
        <p:spPr bwMode="auto">
          <a:xfrm>
            <a:off x="4782253" y="2933768"/>
            <a:ext cx="141257" cy="216024"/>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4" name="Textfeld 13">
            <a:extLst>
              <a:ext uri="{FF2B5EF4-FFF2-40B4-BE49-F238E27FC236}">
                <a16:creationId xmlns:a16="http://schemas.microsoft.com/office/drawing/2014/main" id="{E9C662F1-FB5F-473D-B9FE-AC205B7FA466}"/>
              </a:ext>
            </a:extLst>
          </p:cNvPr>
          <p:cNvSpPr txBox="1"/>
          <p:nvPr/>
        </p:nvSpPr>
        <p:spPr>
          <a:xfrm>
            <a:off x="5018085" y="2884420"/>
            <a:ext cx="2909771" cy="307777"/>
          </a:xfrm>
          <a:prstGeom prst="rect">
            <a:avLst/>
          </a:prstGeom>
          <a:noFill/>
        </p:spPr>
        <p:txBody>
          <a:bodyPr wrap="none" rtlCol="0">
            <a:spAutoFit/>
          </a:bodyPr>
          <a:lstStyle/>
          <a:p>
            <a:r>
              <a:rPr lang="de-DE" sz="1400" dirty="0"/>
              <a:t>String-</a:t>
            </a:r>
            <a:r>
              <a:rPr lang="de-DE" sz="1400" dirty="0" err="1"/>
              <a:t>constraint</a:t>
            </a:r>
            <a:r>
              <a:rPr lang="de-DE" sz="1400" dirty="0"/>
              <a:t> on </a:t>
            </a:r>
            <a:r>
              <a:rPr lang="de-DE" sz="1400" dirty="0" err="1"/>
              <a:t>entity</a:t>
            </a:r>
            <a:r>
              <a:rPr lang="de-DE" sz="1400" dirty="0"/>
              <a:t> „</a:t>
            </a:r>
            <a:r>
              <a:rPr lang="de-DE" sz="1400" dirty="0" err="1"/>
              <a:t>Doctor</a:t>
            </a:r>
            <a:r>
              <a:rPr lang="de-DE" sz="1400" dirty="0"/>
              <a:t>“</a:t>
            </a:r>
            <a:endParaRPr lang="de-DE" sz="2400" dirty="0"/>
          </a:p>
        </p:txBody>
      </p:sp>
      <p:sp>
        <p:nvSpPr>
          <p:cNvPr id="15" name="Textfeld 14">
            <a:extLst>
              <a:ext uri="{FF2B5EF4-FFF2-40B4-BE49-F238E27FC236}">
                <a16:creationId xmlns:a16="http://schemas.microsoft.com/office/drawing/2014/main" id="{4E1D9F53-499D-40BF-97FC-87391262B89C}"/>
              </a:ext>
            </a:extLst>
          </p:cNvPr>
          <p:cNvSpPr txBox="1"/>
          <p:nvPr/>
        </p:nvSpPr>
        <p:spPr>
          <a:xfrm>
            <a:off x="5034596" y="3258475"/>
            <a:ext cx="3725700" cy="307777"/>
          </a:xfrm>
          <a:prstGeom prst="rect">
            <a:avLst/>
          </a:prstGeom>
          <a:noFill/>
        </p:spPr>
        <p:txBody>
          <a:bodyPr wrap="none" rtlCol="0">
            <a:spAutoFit/>
          </a:bodyPr>
          <a:lstStyle/>
          <a:p>
            <a:r>
              <a:rPr lang="de-DE" sz="1400" dirty="0"/>
              <a:t>String-</a:t>
            </a:r>
            <a:r>
              <a:rPr lang="de-DE" sz="1400" dirty="0" err="1"/>
              <a:t>constraint</a:t>
            </a:r>
            <a:r>
              <a:rPr lang="de-DE" sz="1400" dirty="0"/>
              <a:t> on </a:t>
            </a:r>
            <a:r>
              <a:rPr lang="de-DE" sz="1400" dirty="0" err="1"/>
              <a:t>extended</a:t>
            </a:r>
            <a:r>
              <a:rPr lang="de-DE" sz="1400" dirty="0"/>
              <a:t> </a:t>
            </a:r>
            <a:r>
              <a:rPr lang="de-DE" sz="1400" dirty="0" err="1"/>
              <a:t>entity</a:t>
            </a:r>
            <a:r>
              <a:rPr lang="de-DE" sz="1400" dirty="0"/>
              <a:t> „Patient“</a:t>
            </a:r>
            <a:endParaRPr lang="de-DE" sz="2400" dirty="0"/>
          </a:p>
        </p:txBody>
      </p:sp>
      <p:sp>
        <p:nvSpPr>
          <p:cNvPr id="16" name="Geschweifte Klammer rechts 15">
            <a:extLst>
              <a:ext uri="{FF2B5EF4-FFF2-40B4-BE49-F238E27FC236}">
                <a16:creationId xmlns:a16="http://schemas.microsoft.com/office/drawing/2014/main" id="{862F6888-4636-41FC-97A1-2C3346924C62}"/>
              </a:ext>
            </a:extLst>
          </p:cNvPr>
          <p:cNvSpPr/>
          <p:nvPr/>
        </p:nvSpPr>
        <p:spPr bwMode="auto">
          <a:xfrm>
            <a:off x="4793536" y="3192196"/>
            <a:ext cx="152541" cy="4442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7" name="Geschweifte Klammer rechts 16">
            <a:extLst>
              <a:ext uri="{FF2B5EF4-FFF2-40B4-BE49-F238E27FC236}">
                <a16:creationId xmlns:a16="http://schemas.microsoft.com/office/drawing/2014/main" id="{0107A9BC-FA32-44B4-9F93-FBC259216B94}"/>
              </a:ext>
            </a:extLst>
          </p:cNvPr>
          <p:cNvSpPr/>
          <p:nvPr/>
        </p:nvSpPr>
        <p:spPr bwMode="auto">
          <a:xfrm>
            <a:off x="7243865" y="3745155"/>
            <a:ext cx="152541" cy="444233"/>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8" name="Textfeld 17">
            <a:extLst>
              <a:ext uri="{FF2B5EF4-FFF2-40B4-BE49-F238E27FC236}">
                <a16:creationId xmlns:a16="http://schemas.microsoft.com/office/drawing/2014/main" id="{21382A6B-D11B-4096-8A8D-78BE6370A1FF}"/>
              </a:ext>
            </a:extLst>
          </p:cNvPr>
          <p:cNvSpPr txBox="1"/>
          <p:nvPr/>
        </p:nvSpPr>
        <p:spPr>
          <a:xfrm>
            <a:off x="7435235" y="3813382"/>
            <a:ext cx="3635932" cy="307777"/>
          </a:xfrm>
          <a:prstGeom prst="rect">
            <a:avLst/>
          </a:prstGeom>
          <a:noFill/>
        </p:spPr>
        <p:txBody>
          <a:bodyPr wrap="none" rtlCol="0">
            <a:spAutoFit/>
          </a:bodyPr>
          <a:lstStyle/>
          <a:p>
            <a:r>
              <a:rPr lang="de-DE" sz="1400" dirty="0"/>
              <a:t>Date-</a:t>
            </a:r>
            <a:r>
              <a:rPr lang="de-DE" sz="1400" dirty="0" err="1"/>
              <a:t>constraint</a:t>
            </a:r>
            <a:r>
              <a:rPr lang="de-DE" sz="1400" dirty="0"/>
              <a:t> on </a:t>
            </a:r>
            <a:r>
              <a:rPr lang="de-DE" sz="1400" dirty="0" err="1"/>
              <a:t>extended</a:t>
            </a:r>
            <a:r>
              <a:rPr lang="de-DE" sz="1400" dirty="0"/>
              <a:t> </a:t>
            </a:r>
            <a:r>
              <a:rPr lang="de-DE" sz="1400" dirty="0" err="1"/>
              <a:t>entity</a:t>
            </a:r>
            <a:r>
              <a:rPr lang="de-DE" sz="1400" dirty="0"/>
              <a:t> „Patient“</a:t>
            </a:r>
            <a:endParaRPr lang="de-DE" sz="2400" dirty="0"/>
          </a:p>
        </p:txBody>
      </p:sp>
      <p:sp>
        <p:nvSpPr>
          <p:cNvPr id="19" name="Textfeld 18">
            <a:extLst>
              <a:ext uri="{FF2B5EF4-FFF2-40B4-BE49-F238E27FC236}">
                <a16:creationId xmlns:a16="http://schemas.microsoft.com/office/drawing/2014/main" id="{07D6CF0F-8A56-49CD-8EDA-906214996DCA}"/>
              </a:ext>
            </a:extLst>
          </p:cNvPr>
          <p:cNvSpPr txBox="1"/>
          <p:nvPr/>
        </p:nvSpPr>
        <p:spPr>
          <a:xfrm>
            <a:off x="181154" y="4849415"/>
            <a:ext cx="10480754" cy="307777"/>
          </a:xfrm>
          <a:prstGeom prst="rect">
            <a:avLst/>
          </a:prstGeom>
          <a:noFill/>
        </p:spPr>
        <p:txBody>
          <a:bodyPr wrap="none" rtlCol="0">
            <a:spAutoFit/>
          </a:bodyPr>
          <a:lstStyle/>
          <a:p>
            <a:r>
              <a:rPr lang="de-DE" sz="1400" dirty="0" err="1"/>
              <a:t>name</a:t>
            </a:r>
            <a:r>
              <a:rPr lang="de-DE" sz="1400" dirty="0"/>
              <a:t> and </a:t>
            </a:r>
            <a:r>
              <a:rPr lang="de-DE" sz="1400" dirty="0" err="1"/>
              <a:t>surname</a:t>
            </a:r>
            <a:r>
              <a:rPr lang="de-DE" sz="1400" dirty="0"/>
              <a:t> </a:t>
            </a:r>
            <a:r>
              <a:rPr lang="de-DE" sz="1400" dirty="0" err="1"/>
              <a:t>of</a:t>
            </a:r>
            <a:r>
              <a:rPr lang="de-DE" sz="1400" dirty="0"/>
              <a:t> Patient </a:t>
            </a:r>
            <a:r>
              <a:rPr lang="de-DE" sz="1400" dirty="0" err="1"/>
              <a:t>with</a:t>
            </a:r>
            <a:r>
              <a:rPr lang="de-DE" sz="1400" dirty="0"/>
              <a:t> </a:t>
            </a:r>
            <a:r>
              <a:rPr lang="de-DE" sz="1400" dirty="0" err="1"/>
              <a:t>status</a:t>
            </a:r>
            <a:r>
              <a:rPr lang="de-DE" sz="1400" dirty="0"/>
              <a:t> </a:t>
            </a:r>
            <a:r>
              <a:rPr lang="de-DE" sz="1400" dirty="0" err="1"/>
              <a:t>of</a:t>
            </a:r>
            <a:r>
              <a:rPr lang="de-DE" sz="1400" dirty="0"/>
              <a:t> ‘Infiziert‘ after </a:t>
            </a:r>
            <a:r>
              <a:rPr lang="de-DE" sz="1400" dirty="0" err="1"/>
              <a:t>status</a:t>
            </a:r>
            <a:r>
              <a:rPr lang="de-DE" sz="1400" dirty="0"/>
              <a:t> </a:t>
            </a:r>
            <a:r>
              <a:rPr lang="de-DE" sz="1400" dirty="0" err="1"/>
              <a:t>of</a:t>
            </a:r>
            <a:r>
              <a:rPr lang="de-DE" sz="1400" dirty="0"/>
              <a:t> ‘Geimpft‘ and </a:t>
            </a:r>
            <a:r>
              <a:rPr lang="de-DE" sz="1400" dirty="0" err="1"/>
              <a:t>treated</a:t>
            </a:r>
            <a:r>
              <a:rPr lang="de-DE" sz="1400" dirty="0"/>
              <a:t> </a:t>
            </a:r>
            <a:r>
              <a:rPr lang="de-DE" sz="1400" dirty="0" err="1"/>
              <a:t>by</a:t>
            </a:r>
            <a:r>
              <a:rPr lang="de-DE" sz="1400" dirty="0"/>
              <a:t> </a:t>
            </a:r>
            <a:r>
              <a:rPr lang="de-DE" sz="1400" dirty="0" err="1"/>
              <a:t>Doctor</a:t>
            </a:r>
            <a:r>
              <a:rPr lang="de-DE" sz="1400" dirty="0"/>
              <a:t> </a:t>
            </a:r>
            <a:r>
              <a:rPr lang="de-DE" sz="1400" dirty="0" err="1"/>
              <a:t>with</a:t>
            </a:r>
            <a:r>
              <a:rPr lang="de-DE" sz="1400" dirty="0"/>
              <a:t> </a:t>
            </a:r>
            <a:r>
              <a:rPr lang="de-DE" sz="1400" dirty="0" err="1"/>
              <a:t>surname</a:t>
            </a:r>
            <a:r>
              <a:rPr lang="de-DE" sz="1400" dirty="0"/>
              <a:t> </a:t>
            </a:r>
            <a:r>
              <a:rPr lang="de-DE" sz="1400" dirty="0" err="1"/>
              <a:t>of</a:t>
            </a:r>
            <a:r>
              <a:rPr lang="de-DE" sz="1400" dirty="0"/>
              <a:t> ‘Quacksalber‘</a:t>
            </a:r>
            <a:endParaRPr lang="de-DE" sz="2400" dirty="0"/>
          </a:p>
        </p:txBody>
      </p:sp>
      <p:sp>
        <p:nvSpPr>
          <p:cNvPr id="20" name="Textfeld 19">
            <a:extLst>
              <a:ext uri="{FF2B5EF4-FFF2-40B4-BE49-F238E27FC236}">
                <a16:creationId xmlns:a16="http://schemas.microsoft.com/office/drawing/2014/main" id="{5D4AEBAB-8301-494E-BA9A-E377D01C324F}"/>
              </a:ext>
            </a:extLst>
          </p:cNvPr>
          <p:cNvSpPr txBox="1"/>
          <p:nvPr/>
        </p:nvSpPr>
        <p:spPr>
          <a:xfrm>
            <a:off x="181154" y="5301208"/>
            <a:ext cx="5126724" cy="338554"/>
          </a:xfrm>
          <a:prstGeom prst="rect">
            <a:avLst/>
          </a:prstGeom>
          <a:noFill/>
        </p:spPr>
        <p:txBody>
          <a:bodyPr wrap="none" rtlCol="0">
            <a:spAutoFit/>
          </a:bodyPr>
          <a:lstStyle/>
          <a:p>
            <a:r>
              <a:rPr lang="de-DE" sz="1600" b="1" dirty="0"/>
              <a:t>Surface </a:t>
            </a:r>
            <a:r>
              <a:rPr lang="de-DE" sz="1600" b="1" dirty="0" err="1"/>
              <a:t>Realization</a:t>
            </a:r>
            <a:r>
              <a:rPr lang="de-DE" sz="1600" b="1" dirty="0"/>
              <a:t> (</a:t>
            </a:r>
            <a:r>
              <a:rPr lang="de-DE" sz="1600" b="1" dirty="0" err="1"/>
              <a:t>neural</a:t>
            </a:r>
            <a:r>
              <a:rPr lang="de-DE" sz="1600" b="1" dirty="0"/>
              <a:t> </a:t>
            </a:r>
            <a:r>
              <a:rPr lang="de-DE" sz="1600" b="1" dirty="0" err="1"/>
              <a:t>with</a:t>
            </a:r>
            <a:r>
              <a:rPr lang="de-DE" sz="1600" b="1" dirty="0"/>
              <a:t> </a:t>
            </a:r>
            <a:r>
              <a:rPr lang="de-DE" sz="1600" b="1" dirty="0" err="1"/>
              <a:t>seq</a:t>
            </a:r>
            <a:r>
              <a:rPr lang="de-DE" sz="1600" b="1" dirty="0"/>
              <a:t>-</a:t>
            </a:r>
            <a:r>
              <a:rPr lang="de-DE" sz="1600" b="1" dirty="0" err="1"/>
              <a:t>to</a:t>
            </a:r>
            <a:r>
              <a:rPr lang="de-DE" sz="1600" b="1" dirty="0"/>
              <a:t>-</a:t>
            </a:r>
            <a:r>
              <a:rPr lang="de-DE" sz="1600" b="1" dirty="0" err="1"/>
              <a:t>seq</a:t>
            </a:r>
            <a:r>
              <a:rPr lang="de-DE" sz="1600" b="1" dirty="0"/>
              <a:t>-model)</a:t>
            </a:r>
            <a:endParaRPr lang="de-DE" b="1" dirty="0"/>
          </a:p>
        </p:txBody>
      </p:sp>
      <p:sp>
        <p:nvSpPr>
          <p:cNvPr id="21" name="Textfeld 20">
            <a:extLst>
              <a:ext uri="{FF2B5EF4-FFF2-40B4-BE49-F238E27FC236}">
                <a16:creationId xmlns:a16="http://schemas.microsoft.com/office/drawing/2014/main" id="{68942E4F-B722-4C7B-9EC1-407E566E7C52}"/>
              </a:ext>
            </a:extLst>
          </p:cNvPr>
          <p:cNvSpPr txBox="1"/>
          <p:nvPr/>
        </p:nvSpPr>
        <p:spPr>
          <a:xfrm>
            <a:off x="181154" y="5615662"/>
            <a:ext cx="8300670" cy="523220"/>
          </a:xfrm>
          <a:prstGeom prst="rect">
            <a:avLst/>
          </a:prstGeom>
          <a:noFill/>
        </p:spPr>
        <p:txBody>
          <a:bodyPr wrap="none" rtlCol="0">
            <a:spAutoFit/>
          </a:bodyPr>
          <a:lstStyle/>
          <a:p>
            <a:r>
              <a:rPr lang="de-DE" sz="1400" dirty="0"/>
              <a:t>Find </a:t>
            </a:r>
            <a:r>
              <a:rPr lang="de-DE" sz="1400" dirty="0" err="1"/>
              <a:t>the</a:t>
            </a:r>
            <a:r>
              <a:rPr lang="de-DE" sz="1400" dirty="0"/>
              <a:t> </a:t>
            </a:r>
            <a:r>
              <a:rPr lang="de-DE" sz="1400" dirty="0" err="1"/>
              <a:t>first</a:t>
            </a:r>
            <a:r>
              <a:rPr lang="de-DE" sz="1400" dirty="0"/>
              <a:t> </a:t>
            </a:r>
            <a:r>
              <a:rPr lang="de-DE" sz="1400" dirty="0" err="1"/>
              <a:t>name</a:t>
            </a:r>
            <a:r>
              <a:rPr lang="de-DE" sz="1400" dirty="0"/>
              <a:t> and </a:t>
            </a:r>
            <a:r>
              <a:rPr lang="de-DE" sz="1400" dirty="0" err="1"/>
              <a:t>surname</a:t>
            </a:r>
            <a:r>
              <a:rPr lang="de-DE" sz="1400" dirty="0"/>
              <a:t> </a:t>
            </a:r>
            <a:r>
              <a:rPr lang="de-DE" sz="1400" dirty="0" err="1"/>
              <a:t>of</a:t>
            </a:r>
            <a:r>
              <a:rPr lang="de-DE" sz="1400" dirty="0"/>
              <a:t> </a:t>
            </a:r>
            <a:r>
              <a:rPr lang="de-DE" sz="1400" dirty="0" err="1"/>
              <a:t>patients</a:t>
            </a:r>
            <a:r>
              <a:rPr lang="de-DE" sz="1400" dirty="0"/>
              <a:t> </a:t>
            </a:r>
            <a:r>
              <a:rPr lang="de-DE" sz="1400" dirty="0" err="1"/>
              <a:t>with</a:t>
            </a:r>
            <a:r>
              <a:rPr lang="de-DE" sz="1400" dirty="0"/>
              <a:t> a </a:t>
            </a:r>
            <a:r>
              <a:rPr lang="de-DE" sz="1400" dirty="0" err="1"/>
              <a:t>status</a:t>
            </a:r>
            <a:r>
              <a:rPr lang="de-DE" sz="1400" dirty="0"/>
              <a:t> </a:t>
            </a:r>
            <a:r>
              <a:rPr lang="de-DE" sz="1400" dirty="0" err="1"/>
              <a:t>of</a:t>
            </a:r>
            <a:r>
              <a:rPr lang="de-DE" sz="1400" dirty="0"/>
              <a:t> ‘Infiziert‘ after </a:t>
            </a:r>
            <a:r>
              <a:rPr lang="de-DE" sz="1400" dirty="0" err="1"/>
              <a:t>having</a:t>
            </a:r>
            <a:r>
              <a:rPr lang="de-DE" sz="1400" dirty="0"/>
              <a:t> a </a:t>
            </a:r>
            <a:r>
              <a:rPr lang="de-DE" sz="1400" dirty="0" err="1"/>
              <a:t>status</a:t>
            </a:r>
            <a:r>
              <a:rPr lang="de-DE" sz="1400" dirty="0"/>
              <a:t> </a:t>
            </a:r>
            <a:r>
              <a:rPr lang="de-DE" sz="1400" dirty="0" err="1"/>
              <a:t>of</a:t>
            </a:r>
            <a:r>
              <a:rPr lang="de-DE" sz="1400" dirty="0"/>
              <a:t> ‘Geimpft‘, </a:t>
            </a:r>
          </a:p>
          <a:p>
            <a:r>
              <a:rPr lang="de-DE" sz="1400" dirty="0" err="1"/>
              <a:t>treated</a:t>
            </a:r>
            <a:r>
              <a:rPr lang="de-DE" sz="1400" dirty="0"/>
              <a:t> </a:t>
            </a:r>
            <a:r>
              <a:rPr lang="de-DE" sz="1400" dirty="0" err="1"/>
              <a:t>by</a:t>
            </a:r>
            <a:r>
              <a:rPr lang="de-DE" sz="1400" dirty="0"/>
              <a:t> </a:t>
            </a:r>
            <a:r>
              <a:rPr lang="de-DE" sz="1400" dirty="0" err="1"/>
              <a:t>doctors</a:t>
            </a:r>
            <a:r>
              <a:rPr lang="de-DE" sz="1400" dirty="0"/>
              <a:t> </a:t>
            </a:r>
            <a:r>
              <a:rPr lang="de-DE" sz="1400" dirty="0" err="1"/>
              <a:t>with</a:t>
            </a:r>
            <a:r>
              <a:rPr lang="de-DE" sz="1400" dirty="0"/>
              <a:t> </a:t>
            </a:r>
            <a:r>
              <a:rPr lang="de-DE" sz="1400" dirty="0" err="1"/>
              <a:t>the</a:t>
            </a:r>
            <a:r>
              <a:rPr lang="de-DE" sz="1400" dirty="0"/>
              <a:t> </a:t>
            </a:r>
            <a:r>
              <a:rPr lang="de-DE" sz="1400" dirty="0" err="1"/>
              <a:t>surname</a:t>
            </a:r>
            <a:r>
              <a:rPr lang="de-DE" sz="1400" dirty="0"/>
              <a:t> </a:t>
            </a:r>
            <a:r>
              <a:rPr lang="de-DE" sz="1400" dirty="0" err="1"/>
              <a:t>of</a:t>
            </a:r>
            <a:r>
              <a:rPr lang="de-DE" sz="1400" dirty="0"/>
              <a:t> ‘Quacksalber‘.</a:t>
            </a:r>
          </a:p>
        </p:txBody>
      </p:sp>
      <p:sp>
        <p:nvSpPr>
          <p:cNvPr id="23" name="Textfeld 22">
            <a:extLst>
              <a:ext uri="{FF2B5EF4-FFF2-40B4-BE49-F238E27FC236}">
                <a16:creationId xmlns:a16="http://schemas.microsoft.com/office/drawing/2014/main" id="{78EB55F6-00E1-465F-943E-28BA0EE8CCC7}"/>
              </a:ext>
            </a:extLst>
          </p:cNvPr>
          <p:cNvSpPr txBox="1"/>
          <p:nvPr/>
        </p:nvSpPr>
        <p:spPr>
          <a:xfrm>
            <a:off x="263352" y="1066751"/>
            <a:ext cx="6174832" cy="307777"/>
          </a:xfrm>
          <a:prstGeom prst="rect">
            <a:avLst/>
          </a:prstGeom>
          <a:noFill/>
        </p:spPr>
        <p:txBody>
          <a:bodyPr wrap="none" rtlCol="0">
            <a:spAutoFit/>
          </a:bodyPr>
          <a:lstStyle/>
          <a:p>
            <a:r>
              <a:rPr lang="de-DE" sz="1400" dirty="0" err="1"/>
              <a:t>Which</a:t>
            </a:r>
            <a:r>
              <a:rPr lang="de-DE" sz="1400" dirty="0"/>
              <a:t> </a:t>
            </a:r>
            <a:r>
              <a:rPr lang="de-DE" sz="1400" dirty="0" err="1"/>
              <a:t>of</a:t>
            </a:r>
            <a:r>
              <a:rPr lang="de-DE" sz="1400" dirty="0"/>
              <a:t> Dr. Quacksalbers </a:t>
            </a:r>
            <a:r>
              <a:rPr lang="de-DE" sz="1400" dirty="0" err="1"/>
              <a:t>patient</a:t>
            </a:r>
            <a:r>
              <a:rPr lang="de-DE" sz="1400" dirty="0"/>
              <a:t> </a:t>
            </a:r>
            <a:r>
              <a:rPr lang="de-DE" sz="1400" dirty="0" err="1"/>
              <a:t>were</a:t>
            </a:r>
            <a:r>
              <a:rPr lang="de-DE" sz="1400" dirty="0"/>
              <a:t> </a:t>
            </a:r>
            <a:r>
              <a:rPr lang="de-DE" sz="1400" dirty="0" err="1"/>
              <a:t>infected</a:t>
            </a:r>
            <a:r>
              <a:rPr lang="de-DE" sz="1400" dirty="0"/>
              <a:t>, </a:t>
            </a:r>
            <a:r>
              <a:rPr lang="de-DE" sz="1400" dirty="0" err="1"/>
              <a:t>despite</a:t>
            </a:r>
            <a:r>
              <a:rPr lang="de-DE" sz="1400" dirty="0"/>
              <a:t> </a:t>
            </a:r>
            <a:r>
              <a:rPr lang="de-DE" sz="1400" dirty="0" err="1"/>
              <a:t>being</a:t>
            </a:r>
            <a:r>
              <a:rPr lang="de-DE" sz="1400" dirty="0"/>
              <a:t> </a:t>
            </a:r>
            <a:r>
              <a:rPr lang="de-DE" sz="1400" dirty="0" err="1"/>
              <a:t>vaccinated</a:t>
            </a:r>
            <a:r>
              <a:rPr lang="de-DE" sz="1400" dirty="0"/>
              <a:t>?</a:t>
            </a:r>
          </a:p>
        </p:txBody>
      </p:sp>
      <p:sp>
        <p:nvSpPr>
          <p:cNvPr id="22" name="Textfeld 21">
            <a:extLst>
              <a:ext uri="{FF2B5EF4-FFF2-40B4-BE49-F238E27FC236}">
                <a16:creationId xmlns:a16="http://schemas.microsoft.com/office/drawing/2014/main" id="{866BDBBC-48DB-4E51-A561-AB59D06962F6}"/>
              </a:ext>
            </a:extLst>
          </p:cNvPr>
          <p:cNvSpPr txBox="1"/>
          <p:nvPr/>
        </p:nvSpPr>
        <p:spPr>
          <a:xfrm>
            <a:off x="263352" y="692696"/>
            <a:ext cx="1074333" cy="338554"/>
          </a:xfrm>
          <a:prstGeom prst="rect">
            <a:avLst/>
          </a:prstGeom>
          <a:noFill/>
        </p:spPr>
        <p:txBody>
          <a:bodyPr wrap="none" rtlCol="0">
            <a:spAutoFit/>
          </a:bodyPr>
          <a:lstStyle/>
          <a:p>
            <a:r>
              <a:rPr lang="de-DE" sz="1600" b="1" dirty="0"/>
              <a:t>Question</a:t>
            </a:r>
            <a:endParaRPr lang="de-DE" b="1" dirty="0"/>
          </a:p>
        </p:txBody>
      </p:sp>
      <p:sp>
        <p:nvSpPr>
          <p:cNvPr id="24" name="Textfeld 23">
            <a:extLst>
              <a:ext uri="{FF2B5EF4-FFF2-40B4-BE49-F238E27FC236}">
                <a16:creationId xmlns:a16="http://schemas.microsoft.com/office/drawing/2014/main" id="{FB7C8D6F-A8CC-4211-B2CB-26008E002709}"/>
              </a:ext>
            </a:extLst>
          </p:cNvPr>
          <p:cNvSpPr txBox="1"/>
          <p:nvPr/>
        </p:nvSpPr>
        <p:spPr>
          <a:xfrm>
            <a:off x="263351" y="1548168"/>
            <a:ext cx="777777" cy="338554"/>
          </a:xfrm>
          <a:prstGeom prst="rect">
            <a:avLst/>
          </a:prstGeom>
          <a:noFill/>
        </p:spPr>
        <p:txBody>
          <a:bodyPr wrap="none" rtlCol="0">
            <a:spAutoFit/>
          </a:bodyPr>
          <a:lstStyle/>
          <a:p>
            <a:r>
              <a:rPr lang="de-DE" sz="1600" b="1" dirty="0"/>
              <a:t>Query</a:t>
            </a:r>
            <a:endParaRPr lang="de-DE" b="1" dirty="0"/>
          </a:p>
        </p:txBody>
      </p:sp>
      <p:sp>
        <p:nvSpPr>
          <p:cNvPr id="25" name="Textfeld 24">
            <a:extLst>
              <a:ext uri="{FF2B5EF4-FFF2-40B4-BE49-F238E27FC236}">
                <a16:creationId xmlns:a16="http://schemas.microsoft.com/office/drawing/2014/main" id="{FE6AE4C5-5DE0-4A96-90F7-0236B538330C}"/>
              </a:ext>
            </a:extLst>
          </p:cNvPr>
          <p:cNvSpPr txBox="1"/>
          <p:nvPr/>
        </p:nvSpPr>
        <p:spPr>
          <a:xfrm>
            <a:off x="5032642" y="1507230"/>
            <a:ext cx="2834430" cy="338554"/>
          </a:xfrm>
          <a:prstGeom prst="rect">
            <a:avLst/>
          </a:prstGeom>
          <a:noFill/>
        </p:spPr>
        <p:txBody>
          <a:bodyPr wrap="none" rtlCol="0">
            <a:spAutoFit/>
          </a:bodyPr>
          <a:lstStyle/>
          <a:p>
            <a:r>
              <a:rPr lang="de-DE" sz="1600" b="1" dirty="0"/>
              <a:t>(</a:t>
            </a:r>
            <a:r>
              <a:rPr lang="de-DE" sz="1600" b="1" dirty="0" err="1"/>
              <a:t>Inferable</a:t>
            </a:r>
            <a:r>
              <a:rPr lang="de-DE" sz="1600" b="1" dirty="0"/>
              <a:t>) Metainformation</a:t>
            </a:r>
            <a:endParaRPr lang="de-DE" b="1" dirty="0"/>
          </a:p>
        </p:txBody>
      </p:sp>
    </p:spTree>
    <p:extLst>
      <p:ext uri="{BB962C8B-B14F-4D97-AF65-F5344CB8AC3E}">
        <p14:creationId xmlns:p14="http://schemas.microsoft.com/office/powerpoint/2010/main" val="260484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0" name="Gerade Verbindung mit Pfeil 19">
            <a:extLst>
              <a:ext uri="{FF2B5EF4-FFF2-40B4-BE49-F238E27FC236}">
                <a16:creationId xmlns:a16="http://schemas.microsoft.com/office/drawing/2014/main" id="{DF84073F-C5F9-4EBA-9B4C-C5C4F2EFB611}"/>
              </a:ext>
            </a:extLst>
          </p:cNvPr>
          <p:cNvCxnSpPr>
            <a:stCxn id="5" idx="2"/>
          </p:cNvCxnSpPr>
          <p:nvPr/>
        </p:nvCxnSpPr>
        <p:spPr bwMode="auto">
          <a:xfrm flipH="1">
            <a:off x="3575717" y="2204864"/>
            <a:ext cx="3" cy="936104"/>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
        <p:nvSpPr>
          <p:cNvPr id="3" name="Titel 2">
            <a:extLst>
              <a:ext uri="{FF2B5EF4-FFF2-40B4-BE49-F238E27FC236}">
                <a16:creationId xmlns:a16="http://schemas.microsoft.com/office/drawing/2014/main" id="{0F2B3525-F1B0-4EDD-A0EE-42A753480D14}"/>
              </a:ext>
            </a:extLst>
          </p:cNvPr>
          <p:cNvSpPr>
            <a:spLocks noGrp="1"/>
          </p:cNvSpPr>
          <p:nvPr>
            <p:ph type="title"/>
          </p:nvPr>
        </p:nvSpPr>
        <p:spPr/>
        <p:txBody>
          <a:bodyPr/>
          <a:lstStyle/>
          <a:p>
            <a:endParaRPr lang="de-DE"/>
          </a:p>
        </p:txBody>
      </p:sp>
      <p:sp>
        <p:nvSpPr>
          <p:cNvPr id="4" name="Datumsplatzhalter 3">
            <a:extLst>
              <a:ext uri="{FF2B5EF4-FFF2-40B4-BE49-F238E27FC236}">
                <a16:creationId xmlns:a16="http://schemas.microsoft.com/office/drawing/2014/main" id="{289808D9-6AF7-4FC5-A4CE-7B01448A182E}"/>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5" name="Rechteck 4">
            <a:extLst>
              <a:ext uri="{FF2B5EF4-FFF2-40B4-BE49-F238E27FC236}">
                <a16:creationId xmlns:a16="http://schemas.microsoft.com/office/drawing/2014/main" id="{7FAF4659-D188-4922-B659-40B51729B21C}"/>
              </a:ext>
            </a:extLst>
          </p:cNvPr>
          <p:cNvSpPr/>
          <p:nvPr/>
        </p:nvSpPr>
        <p:spPr bwMode="auto">
          <a:xfrm>
            <a:off x="2207568" y="1916832"/>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Text </a:t>
            </a:r>
            <a:r>
              <a:rPr kumimoji="0" lang="de-DE" sz="1400" b="0" i="0" u="none" strike="noStrike" cap="none" normalizeH="0" baseline="0" dirty="0" err="1">
                <a:ln>
                  <a:noFill/>
                </a:ln>
                <a:solidFill>
                  <a:schemeClr val="tx1"/>
                </a:solidFill>
                <a:effectLst/>
                <a:latin typeface="Arial" charset="0"/>
              </a:rPr>
              <a:t>planning</a:t>
            </a:r>
            <a:endParaRPr kumimoji="0" lang="de-DE" sz="1400" b="0" i="0" u="none" strike="noStrike" cap="none" normalizeH="0" baseline="0" dirty="0">
              <a:ln>
                <a:noFill/>
              </a:ln>
              <a:solidFill>
                <a:schemeClr val="tx1"/>
              </a:solidFill>
              <a:effectLst/>
              <a:latin typeface="Arial" charset="0"/>
            </a:endParaRPr>
          </a:p>
        </p:txBody>
      </p:sp>
      <p:sp>
        <p:nvSpPr>
          <p:cNvPr id="6" name="Textfeld 5">
            <a:extLst>
              <a:ext uri="{FF2B5EF4-FFF2-40B4-BE49-F238E27FC236}">
                <a16:creationId xmlns:a16="http://schemas.microsoft.com/office/drawing/2014/main" id="{B35C13C5-5EF4-417D-91B8-0A29398E63EF}"/>
              </a:ext>
            </a:extLst>
          </p:cNvPr>
          <p:cNvSpPr txBox="1"/>
          <p:nvPr/>
        </p:nvSpPr>
        <p:spPr>
          <a:xfrm>
            <a:off x="3058719" y="1294892"/>
            <a:ext cx="1034001" cy="307777"/>
          </a:xfrm>
          <a:prstGeom prst="rect">
            <a:avLst/>
          </a:prstGeom>
          <a:noFill/>
        </p:spPr>
        <p:txBody>
          <a:bodyPr wrap="none" rtlCol="0">
            <a:spAutoFit/>
          </a:bodyPr>
          <a:lstStyle/>
          <a:p>
            <a:r>
              <a:rPr lang="de-DE" sz="1400" dirty="0"/>
              <a:t>SQL </a:t>
            </a:r>
            <a:r>
              <a:rPr lang="de-DE" sz="1400" dirty="0" err="1"/>
              <a:t>query</a:t>
            </a:r>
            <a:endParaRPr lang="de-DE" sz="1400" dirty="0"/>
          </a:p>
        </p:txBody>
      </p:sp>
      <p:sp>
        <p:nvSpPr>
          <p:cNvPr id="7" name="Rechteck 6">
            <a:extLst>
              <a:ext uri="{FF2B5EF4-FFF2-40B4-BE49-F238E27FC236}">
                <a16:creationId xmlns:a16="http://schemas.microsoft.com/office/drawing/2014/main" id="{E4C2F3D9-3E11-4BFC-BB0F-9A1F2E2A4535}"/>
              </a:ext>
            </a:extLst>
          </p:cNvPr>
          <p:cNvSpPr/>
          <p:nvPr/>
        </p:nvSpPr>
        <p:spPr bwMode="auto">
          <a:xfrm>
            <a:off x="2207568" y="3140968"/>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Text </a:t>
            </a:r>
            <a:r>
              <a:rPr kumimoji="0" lang="de-DE" sz="1400" b="0" i="0" u="none" strike="noStrike" cap="none" normalizeH="0" baseline="0" dirty="0" err="1">
                <a:ln>
                  <a:noFill/>
                </a:ln>
                <a:solidFill>
                  <a:schemeClr val="tx1"/>
                </a:solidFill>
                <a:effectLst/>
                <a:latin typeface="Arial" charset="0"/>
              </a:rPr>
              <a:t>structuring</a:t>
            </a:r>
            <a:endParaRPr kumimoji="0" lang="de-DE" sz="1400" b="0" i="0" u="none" strike="noStrike" cap="none" normalizeH="0" baseline="0" dirty="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9175B56A-2B8C-48CB-9DFC-6FD5780FA9DF}"/>
              </a:ext>
            </a:extLst>
          </p:cNvPr>
          <p:cNvSpPr txBox="1"/>
          <p:nvPr/>
        </p:nvSpPr>
        <p:spPr>
          <a:xfrm>
            <a:off x="5377062" y="1533472"/>
            <a:ext cx="2722220" cy="307777"/>
          </a:xfrm>
          <a:prstGeom prst="rect">
            <a:avLst/>
          </a:prstGeom>
          <a:noFill/>
        </p:spPr>
        <p:txBody>
          <a:bodyPr wrap="none" rtlCol="0">
            <a:spAutoFit/>
          </a:bodyPr>
          <a:lstStyle/>
          <a:p>
            <a:r>
              <a:rPr lang="de-DE" sz="1400" dirty="0"/>
              <a:t>Entity </a:t>
            </a:r>
            <a:r>
              <a:rPr lang="de-DE" sz="1400" dirty="0" err="1"/>
              <a:t>aggregation</a:t>
            </a:r>
            <a:r>
              <a:rPr lang="de-DE" sz="1400" dirty="0"/>
              <a:t> </a:t>
            </a:r>
            <a:r>
              <a:rPr lang="de-DE" sz="1400" dirty="0" err="1"/>
              <a:t>by</a:t>
            </a:r>
            <a:r>
              <a:rPr lang="de-DE" sz="1400" dirty="0"/>
              <a:t> </a:t>
            </a:r>
            <a:r>
              <a:rPr lang="de-DE" sz="1400" dirty="0" err="1"/>
              <a:t>cardinality</a:t>
            </a:r>
            <a:endParaRPr lang="de-DE" sz="1400" dirty="0"/>
          </a:p>
        </p:txBody>
      </p:sp>
      <p:sp>
        <p:nvSpPr>
          <p:cNvPr id="10" name="Textfeld 9">
            <a:extLst>
              <a:ext uri="{FF2B5EF4-FFF2-40B4-BE49-F238E27FC236}">
                <a16:creationId xmlns:a16="http://schemas.microsoft.com/office/drawing/2014/main" id="{CFBC8FF0-0F23-47B1-B9C4-2B010D6DFEB2}"/>
              </a:ext>
            </a:extLst>
          </p:cNvPr>
          <p:cNvSpPr txBox="1"/>
          <p:nvPr/>
        </p:nvSpPr>
        <p:spPr>
          <a:xfrm>
            <a:off x="5373548" y="1909531"/>
            <a:ext cx="2481770" cy="307777"/>
          </a:xfrm>
          <a:prstGeom prst="rect">
            <a:avLst/>
          </a:prstGeom>
          <a:noFill/>
        </p:spPr>
        <p:txBody>
          <a:bodyPr wrap="none" rtlCol="0">
            <a:spAutoFit/>
          </a:bodyPr>
          <a:lstStyle/>
          <a:p>
            <a:r>
              <a:rPr lang="de-DE" sz="1400" dirty="0"/>
              <a:t>Mapping </a:t>
            </a:r>
            <a:r>
              <a:rPr lang="de-DE" sz="1400" dirty="0" err="1"/>
              <a:t>to</a:t>
            </a:r>
            <a:r>
              <a:rPr lang="de-DE" sz="1400" dirty="0"/>
              <a:t> </a:t>
            </a:r>
            <a:r>
              <a:rPr lang="de-DE" sz="1400" dirty="0" err="1"/>
              <a:t>knowledge</a:t>
            </a:r>
            <a:r>
              <a:rPr lang="de-DE" sz="1400" dirty="0"/>
              <a:t> </a:t>
            </a:r>
            <a:r>
              <a:rPr lang="de-DE" sz="1400" dirty="0" err="1"/>
              <a:t>graph</a:t>
            </a:r>
            <a:endParaRPr lang="de-DE" sz="1400" dirty="0"/>
          </a:p>
        </p:txBody>
      </p:sp>
      <p:sp>
        <p:nvSpPr>
          <p:cNvPr id="11" name="Textfeld 10">
            <a:extLst>
              <a:ext uri="{FF2B5EF4-FFF2-40B4-BE49-F238E27FC236}">
                <a16:creationId xmlns:a16="http://schemas.microsoft.com/office/drawing/2014/main" id="{862CC770-9580-431A-8650-8D153D194670}"/>
              </a:ext>
            </a:extLst>
          </p:cNvPr>
          <p:cNvSpPr txBox="1"/>
          <p:nvPr/>
        </p:nvSpPr>
        <p:spPr>
          <a:xfrm>
            <a:off x="5388367" y="2285590"/>
            <a:ext cx="2739853" cy="307777"/>
          </a:xfrm>
          <a:prstGeom prst="rect">
            <a:avLst/>
          </a:prstGeom>
          <a:noFill/>
        </p:spPr>
        <p:txBody>
          <a:bodyPr wrap="none" rtlCol="0">
            <a:spAutoFit/>
          </a:bodyPr>
          <a:lstStyle/>
          <a:p>
            <a:r>
              <a:rPr lang="de-DE" sz="1400" dirty="0"/>
              <a:t>Natural </a:t>
            </a:r>
            <a:r>
              <a:rPr lang="de-DE" sz="1400" dirty="0" err="1"/>
              <a:t>language</a:t>
            </a:r>
            <a:r>
              <a:rPr lang="de-DE" sz="1400" dirty="0"/>
              <a:t> </a:t>
            </a:r>
            <a:r>
              <a:rPr lang="de-DE" sz="1400" dirty="0" err="1"/>
              <a:t>representation</a:t>
            </a:r>
            <a:endParaRPr lang="de-DE" sz="1400" dirty="0"/>
          </a:p>
        </p:txBody>
      </p:sp>
      <p:sp>
        <p:nvSpPr>
          <p:cNvPr id="12" name="Textfeld 11">
            <a:extLst>
              <a:ext uri="{FF2B5EF4-FFF2-40B4-BE49-F238E27FC236}">
                <a16:creationId xmlns:a16="http://schemas.microsoft.com/office/drawing/2014/main" id="{CC9CB541-30BE-4C2B-96B4-448A520BD36D}"/>
              </a:ext>
            </a:extLst>
          </p:cNvPr>
          <p:cNvSpPr txBox="1"/>
          <p:nvPr/>
        </p:nvSpPr>
        <p:spPr>
          <a:xfrm>
            <a:off x="1435548" y="3763515"/>
            <a:ext cx="4280339" cy="307777"/>
          </a:xfrm>
          <a:prstGeom prst="rect">
            <a:avLst/>
          </a:prstGeom>
          <a:noFill/>
        </p:spPr>
        <p:txBody>
          <a:bodyPr wrap="none" rtlCol="0">
            <a:spAutoFit/>
          </a:bodyPr>
          <a:lstStyle/>
          <a:p>
            <a:r>
              <a:rPr lang="de-DE" sz="1400" dirty="0"/>
              <a:t>Structured </a:t>
            </a:r>
            <a:r>
              <a:rPr lang="de-DE" sz="1400" dirty="0" err="1"/>
              <a:t>natural</a:t>
            </a:r>
            <a:r>
              <a:rPr lang="de-DE" sz="1400" dirty="0"/>
              <a:t> </a:t>
            </a:r>
            <a:r>
              <a:rPr lang="de-DE" sz="1400" dirty="0" err="1"/>
              <a:t>language</a:t>
            </a:r>
            <a:r>
              <a:rPr lang="de-DE" sz="1400" dirty="0"/>
              <a:t> </a:t>
            </a:r>
            <a:r>
              <a:rPr lang="de-DE" sz="1400" dirty="0" err="1"/>
              <a:t>representation</a:t>
            </a:r>
            <a:r>
              <a:rPr lang="de-DE" sz="1400" dirty="0"/>
              <a:t> </a:t>
            </a:r>
            <a:r>
              <a:rPr lang="de-DE" sz="1400" dirty="0" err="1"/>
              <a:t>of</a:t>
            </a:r>
            <a:r>
              <a:rPr lang="de-DE" sz="1400" dirty="0"/>
              <a:t> </a:t>
            </a:r>
            <a:r>
              <a:rPr lang="de-DE" sz="1400" dirty="0" err="1"/>
              <a:t>query</a:t>
            </a:r>
            <a:endParaRPr lang="de-DE" sz="1400" dirty="0"/>
          </a:p>
        </p:txBody>
      </p:sp>
      <p:sp>
        <p:nvSpPr>
          <p:cNvPr id="13" name="Rechteck 12">
            <a:extLst>
              <a:ext uri="{FF2B5EF4-FFF2-40B4-BE49-F238E27FC236}">
                <a16:creationId xmlns:a16="http://schemas.microsoft.com/office/drawing/2014/main" id="{896478A7-FA9B-4442-B0E0-8C3720CD5116}"/>
              </a:ext>
            </a:extLst>
          </p:cNvPr>
          <p:cNvSpPr/>
          <p:nvPr/>
        </p:nvSpPr>
        <p:spPr bwMode="auto">
          <a:xfrm>
            <a:off x="2207565" y="4405807"/>
            <a:ext cx="2736304" cy="28803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Surface </a:t>
            </a:r>
            <a:r>
              <a:rPr kumimoji="0" lang="de-DE" sz="1400" b="0" i="0" u="none" strike="noStrike" cap="none" normalizeH="0" baseline="0" dirty="0" err="1">
                <a:ln>
                  <a:noFill/>
                </a:ln>
                <a:solidFill>
                  <a:schemeClr val="tx1"/>
                </a:solidFill>
                <a:effectLst/>
                <a:latin typeface="Arial" charset="0"/>
              </a:rPr>
              <a:t>realization</a:t>
            </a:r>
            <a:endParaRPr kumimoji="0" lang="de-DE" sz="1400" b="0" i="0" u="none" strike="noStrike" cap="none" normalizeH="0" baseline="0" dirty="0">
              <a:ln>
                <a:noFill/>
              </a:ln>
              <a:solidFill>
                <a:schemeClr val="tx1"/>
              </a:solidFill>
              <a:effectLst/>
              <a:latin typeface="Arial" charset="0"/>
            </a:endParaRPr>
          </a:p>
        </p:txBody>
      </p:sp>
      <p:sp>
        <p:nvSpPr>
          <p:cNvPr id="14" name="Textfeld 13">
            <a:extLst>
              <a:ext uri="{FF2B5EF4-FFF2-40B4-BE49-F238E27FC236}">
                <a16:creationId xmlns:a16="http://schemas.microsoft.com/office/drawing/2014/main" id="{DF564A78-85EE-4A00-BCF7-C44ADDEA183A}"/>
              </a:ext>
            </a:extLst>
          </p:cNvPr>
          <p:cNvSpPr txBox="1"/>
          <p:nvPr/>
        </p:nvSpPr>
        <p:spPr>
          <a:xfrm>
            <a:off x="3005689" y="4987651"/>
            <a:ext cx="1140056" cy="307777"/>
          </a:xfrm>
          <a:prstGeom prst="rect">
            <a:avLst/>
          </a:prstGeom>
          <a:noFill/>
        </p:spPr>
        <p:txBody>
          <a:bodyPr wrap="none" rtlCol="0">
            <a:spAutoFit/>
          </a:bodyPr>
          <a:lstStyle/>
          <a:p>
            <a:r>
              <a:rPr lang="de-DE" sz="1400" dirty="0"/>
              <a:t>Surface </a:t>
            </a:r>
            <a:r>
              <a:rPr lang="de-DE" sz="1400" dirty="0" err="1"/>
              <a:t>text</a:t>
            </a:r>
            <a:endParaRPr lang="de-DE" sz="1400" dirty="0"/>
          </a:p>
        </p:txBody>
      </p:sp>
      <p:sp>
        <p:nvSpPr>
          <p:cNvPr id="15" name="Textfeld 14">
            <a:extLst>
              <a:ext uri="{FF2B5EF4-FFF2-40B4-BE49-F238E27FC236}">
                <a16:creationId xmlns:a16="http://schemas.microsoft.com/office/drawing/2014/main" id="{599D78D3-F68F-4768-8C4C-7B05AA94AF9F}"/>
              </a:ext>
            </a:extLst>
          </p:cNvPr>
          <p:cNvSpPr txBox="1"/>
          <p:nvPr/>
        </p:nvSpPr>
        <p:spPr>
          <a:xfrm>
            <a:off x="5373548" y="2915652"/>
            <a:ext cx="2869696" cy="738664"/>
          </a:xfrm>
          <a:prstGeom prst="rect">
            <a:avLst/>
          </a:prstGeom>
          <a:noFill/>
        </p:spPr>
        <p:txBody>
          <a:bodyPr wrap="none" rtlCol="0">
            <a:spAutoFit/>
          </a:bodyPr>
          <a:lstStyle/>
          <a:p>
            <a:r>
              <a:rPr lang="de-DE" sz="1400" dirty="0" err="1"/>
              <a:t>Sentence</a:t>
            </a:r>
            <a:r>
              <a:rPr lang="de-DE" sz="1400" dirty="0"/>
              <a:t> </a:t>
            </a:r>
            <a:r>
              <a:rPr lang="de-DE" sz="1400" dirty="0" err="1"/>
              <a:t>level</a:t>
            </a:r>
            <a:r>
              <a:rPr lang="de-DE" sz="1400" dirty="0"/>
              <a:t> </a:t>
            </a:r>
            <a:r>
              <a:rPr lang="de-DE" sz="1400" dirty="0" err="1"/>
              <a:t>aggregation</a:t>
            </a:r>
            <a:endParaRPr lang="de-DE" sz="1400" dirty="0"/>
          </a:p>
          <a:p>
            <a:endParaRPr lang="de-DE" sz="1400" dirty="0"/>
          </a:p>
          <a:p>
            <a:r>
              <a:rPr lang="de-DE" sz="1400" dirty="0"/>
              <a:t>Mapping </a:t>
            </a:r>
            <a:r>
              <a:rPr lang="de-DE" sz="1400" dirty="0" err="1"/>
              <a:t>to</a:t>
            </a:r>
            <a:r>
              <a:rPr lang="de-DE" sz="1400" dirty="0"/>
              <a:t> </a:t>
            </a:r>
            <a:r>
              <a:rPr lang="de-DE" sz="1400" dirty="0" err="1"/>
              <a:t>templates</a:t>
            </a:r>
            <a:r>
              <a:rPr lang="de-DE" sz="1400" dirty="0"/>
              <a:t> </a:t>
            </a:r>
            <a:r>
              <a:rPr lang="de-DE" sz="1400" dirty="0" err="1"/>
              <a:t>by</a:t>
            </a:r>
            <a:r>
              <a:rPr lang="de-DE" sz="1400" dirty="0"/>
              <a:t> </a:t>
            </a:r>
            <a:r>
              <a:rPr lang="de-DE" sz="1400" dirty="0" err="1"/>
              <a:t>datatype</a:t>
            </a:r>
            <a:endParaRPr lang="de-DE" sz="1400" dirty="0"/>
          </a:p>
        </p:txBody>
      </p:sp>
      <p:sp>
        <p:nvSpPr>
          <p:cNvPr id="16" name="Textfeld 15">
            <a:extLst>
              <a:ext uri="{FF2B5EF4-FFF2-40B4-BE49-F238E27FC236}">
                <a16:creationId xmlns:a16="http://schemas.microsoft.com/office/drawing/2014/main" id="{44947799-B822-49B4-9162-924908E51FB4}"/>
              </a:ext>
            </a:extLst>
          </p:cNvPr>
          <p:cNvSpPr txBox="1"/>
          <p:nvPr/>
        </p:nvSpPr>
        <p:spPr>
          <a:xfrm>
            <a:off x="5373548" y="4395934"/>
            <a:ext cx="2670283" cy="307777"/>
          </a:xfrm>
          <a:prstGeom prst="rect">
            <a:avLst/>
          </a:prstGeom>
          <a:noFill/>
        </p:spPr>
        <p:txBody>
          <a:bodyPr wrap="none" rtlCol="0">
            <a:spAutoFit/>
          </a:bodyPr>
          <a:lstStyle/>
          <a:p>
            <a:r>
              <a:rPr lang="de-DE" sz="1400" dirty="0"/>
              <a:t>Keyword-</a:t>
            </a:r>
            <a:r>
              <a:rPr lang="de-DE" sz="1400" dirty="0" err="1"/>
              <a:t>to</a:t>
            </a:r>
            <a:r>
              <a:rPr lang="de-DE" sz="1400" dirty="0"/>
              <a:t>-text </a:t>
            </a:r>
            <a:r>
              <a:rPr lang="de-DE" sz="1400" dirty="0" err="1"/>
              <a:t>transformation</a:t>
            </a:r>
            <a:endParaRPr lang="de-DE" sz="1400" dirty="0"/>
          </a:p>
        </p:txBody>
      </p:sp>
      <p:cxnSp>
        <p:nvCxnSpPr>
          <p:cNvPr id="18" name="Gerade Verbindung mit Pfeil 17">
            <a:extLst>
              <a:ext uri="{FF2B5EF4-FFF2-40B4-BE49-F238E27FC236}">
                <a16:creationId xmlns:a16="http://schemas.microsoft.com/office/drawing/2014/main" id="{7C0A874E-CDBB-49C9-88B8-4CDEAF5FF10B}"/>
              </a:ext>
            </a:extLst>
          </p:cNvPr>
          <p:cNvCxnSpPr>
            <a:stCxn id="6" idx="2"/>
            <a:endCxn id="5" idx="0"/>
          </p:cNvCxnSpPr>
          <p:nvPr/>
        </p:nvCxnSpPr>
        <p:spPr bwMode="auto">
          <a:xfrm>
            <a:off x="3575720" y="1602669"/>
            <a:ext cx="0" cy="314163"/>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
        <p:nvSpPr>
          <p:cNvPr id="8" name="Textfeld 7">
            <a:extLst>
              <a:ext uri="{FF2B5EF4-FFF2-40B4-BE49-F238E27FC236}">
                <a16:creationId xmlns:a16="http://schemas.microsoft.com/office/drawing/2014/main" id="{91A2CD5C-CF17-4B20-A4D2-82D01A20F451}"/>
              </a:ext>
            </a:extLst>
          </p:cNvPr>
          <p:cNvSpPr txBox="1"/>
          <p:nvPr/>
        </p:nvSpPr>
        <p:spPr>
          <a:xfrm>
            <a:off x="2358879" y="2539379"/>
            <a:ext cx="2433680" cy="307777"/>
          </a:xfrm>
          <a:prstGeom prst="rect">
            <a:avLst/>
          </a:prstGeom>
          <a:noFill/>
        </p:spPr>
        <p:txBody>
          <a:bodyPr wrap="none" rtlCol="0">
            <a:spAutoFit/>
          </a:bodyPr>
          <a:lstStyle/>
          <a:p>
            <a:r>
              <a:rPr lang="de-DE" sz="1400" dirty="0" err="1"/>
              <a:t>Semantically</a:t>
            </a:r>
            <a:r>
              <a:rPr lang="de-DE" sz="1400" dirty="0"/>
              <a:t> </a:t>
            </a:r>
            <a:r>
              <a:rPr lang="de-DE" sz="1400" dirty="0" err="1"/>
              <a:t>enriched</a:t>
            </a:r>
            <a:r>
              <a:rPr lang="de-DE" sz="1400" dirty="0"/>
              <a:t> </a:t>
            </a:r>
            <a:r>
              <a:rPr lang="de-DE" sz="1400" dirty="0" err="1"/>
              <a:t>query</a:t>
            </a:r>
            <a:endParaRPr lang="de-DE" sz="1400" dirty="0"/>
          </a:p>
        </p:txBody>
      </p:sp>
      <p:cxnSp>
        <p:nvCxnSpPr>
          <p:cNvPr id="21" name="Gerade Verbindung mit Pfeil 20">
            <a:extLst>
              <a:ext uri="{FF2B5EF4-FFF2-40B4-BE49-F238E27FC236}">
                <a16:creationId xmlns:a16="http://schemas.microsoft.com/office/drawing/2014/main" id="{5DF59FFC-68E0-4899-B3FB-69F917C14022}"/>
              </a:ext>
            </a:extLst>
          </p:cNvPr>
          <p:cNvCxnSpPr>
            <a:cxnSpLocks/>
            <a:stCxn id="7" idx="2"/>
            <a:endCxn id="13" idx="0"/>
          </p:cNvCxnSpPr>
          <p:nvPr/>
        </p:nvCxnSpPr>
        <p:spPr bwMode="auto">
          <a:xfrm flipH="1">
            <a:off x="3575717" y="3429000"/>
            <a:ext cx="3" cy="976807"/>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24" name="Gerade Verbindung mit Pfeil 23">
            <a:extLst>
              <a:ext uri="{FF2B5EF4-FFF2-40B4-BE49-F238E27FC236}">
                <a16:creationId xmlns:a16="http://schemas.microsoft.com/office/drawing/2014/main" id="{5528025A-6E79-4395-95A2-A2570602B521}"/>
              </a:ext>
            </a:extLst>
          </p:cNvPr>
          <p:cNvCxnSpPr>
            <a:cxnSpLocks/>
            <a:stCxn id="13" idx="2"/>
            <a:endCxn id="14" idx="0"/>
          </p:cNvCxnSpPr>
          <p:nvPr/>
        </p:nvCxnSpPr>
        <p:spPr bwMode="auto">
          <a:xfrm>
            <a:off x="3575717" y="4693839"/>
            <a:ext cx="0" cy="293812"/>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cxnSp>
        <p:nvCxnSpPr>
          <p:cNvPr id="28" name="Verbinder: gewinkelt 27">
            <a:extLst>
              <a:ext uri="{FF2B5EF4-FFF2-40B4-BE49-F238E27FC236}">
                <a16:creationId xmlns:a16="http://schemas.microsoft.com/office/drawing/2014/main" id="{9E306A15-7225-400C-93DB-69B7E75BA1C2}"/>
              </a:ext>
            </a:extLst>
          </p:cNvPr>
          <p:cNvCxnSpPr>
            <a:stCxn id="5" idx="3"/>
            <a:endCxn id="9" idx="1"/>
          </p:cNvCxnSpPr>
          <p:nvPr/>
        </p:nvCxnSpPr>
        <p:spPr bwMode="auto">
          <a:xfrm flipV="1">
            <a:off x="4943872" y="1687361"/>
            <a:ext cx="433190" cy="373487"/>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Verbinder: gewinkelt 28">
            <a:extLst>
              <a:ext uri="{FF2B5EF4-FFF2-40B4-BE49-F238E27FC236}">
                <a16:creationId xmlns:a16="http://schemas.microsoft.com/office/drawing/2014/main" id="{F45F58F3-9BEA-4A0E-851A-5F8BBC45B7A5}"/>
              </a:ext>
            </a:extLst>
          </p:cNvPr>
          <p:cNvCxnSpPr>
            <a:cxnSpLocks/>
            <a:stCxn id="5" idx="3"/>
            <a:endCxn id="11" idx="1"/>
          </p:cNvCxnSpPr>
          <p:nvPr/>
        </p:nvCxnSpPr>
        <p:spPr bwMode="auto">
          <a:xfrm>
            <a:off x="4943872" y="2060848"/>
            <a:ext cx="444495" cy="378631"/>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Gerader Verbinder 33">
            <a:extLst>
              <a:ext uri="{FF2B5EF4-FFF2-40B4-BE49-F238E27FC236}">
                <a16:creationId xmlns:a16="http://schemas.microsoft.com/office/drawing/2014/main" id="{23B2BFC2-47DA-4577-8C91-A3646C438E43}"/>
              </a:ext>
            </a:extLst>
          </p:cNvPr>
          <p:cNvCxnSpPr>
            <a:cxnSpLocks/>
            <a:stCxn id="5" idx="3"/>
            <a:endCxn id="10" idx="1"/>
          </p:cNvCxnSpPr>
          <p:nvPr/>
        </p:nvCxnSpPr>
        <p:spPr bwMode="auto">
          <a:xfrm>
            <a:off x="4943872" y="2060848"/>
            <a:ext cx="429676" cy="257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Verbinder: gewinkelt 37">
            <a:extLst>
              <a:ext uri="{FF2B5EF4-FFF2-40B4-BE49-F238E27FC236}">
                <a16:creationId xmlns:a16="http://schemas.microsoft.com/office/drawing/2014/main" id="{AEB6EAFD-7C6D-4101-8A55-E869519A7D49}"/>
              </a:ext>
            </a:extLst>
          </p:cNvPr>
          <p:cNvCxnSpPr>
            <a:cxnSpLocks/>
            <a:stCxn id="7" idx="3"/>
          </p:cNvCxnSpPr>
          <p:nvPr/>
        </p:nvCxnSpPr>
        <p:spPr bwMode="auto">
          <a:xfrm flipV="1">
            <a:off x="4943872" y="3094485"/>
            <a:ext cx="429676" cy="19049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Verbinder: gewinkelt 41">
            <a:extLst>
              <a:ext uri="{FF2B5EF4-FFF2-40B4-BE49-F238E27FC236}">
                <a16:creationId xmlns:a16="http://schemas.microsoft.com/office/drawing/2014/main" id="{64795307-E379-4089-96BB-47BCE395C706}"/>
              </a:ext>
            </a:extLst>
          </p:cNvPr>
          <p:cNvCxnSpPr>
            <a:cxnSpLocks/>
            <a:stCxn id="7" idx="3"/>
          </p:cNvCxnSpPr>
          <p:nvPr/>
        </p:nvCxnSpPr>
        <p:spPr bwMode="auto">
          <a:xfrm>
            <a:off x="4943872" y="3284984"/>
            <a:ext cx="429676" cy="22021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Gerader Verbinder 46">
            <a:extLst>
              <a:ext uri="{FF2B5EF4-FFF2-40B4-BE49-F238E27FC236}">
                <a16:creationId xmlns:a16="http://schemas.microsoft.com/office/drawing/2014/main" id="{47214921-6969-4913-837D-99F66DAA33B4}"/>
              </a:ext>
            </a:extLst>
          </p:cNvPr>
          <p:cNvCxnSpPr>
            <a:cxnSpLocks/>
            <a:stCxn id="13" idx="3"/>
            <a:endCxn id="16" idx="1"/>
          </p:cNvCxnSpPr>
          <p:nvPr/>
        </p:nvCxnSpPr>
        <p:spPr bwMode="auto">
          <a:xfrm>
            <a:off x="4943869" y="4549823"/>
            <a:ext cx="4296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55116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F597E7C-DA14-4CDF-9265-3724F55C1A0D}"/>
              </a:ext>
            </a:extLst>
          </p:cNvPr>
          <p:cNvSpPr>
            <a:spLocks noGrp="1"/>
          </p:cNvSpPr>
          <p:nvPr>
            <p:ph idx="1"/>
          </p:nvPr>
        </p:nvSpPr>
        <p:spPr>
          <a:xfrm>
            <a:off x="576000" y="1052736"/>
            <a:ext cx="6024056" cy="5256584"/>
          </a:xfrm>
        </p:spPr>
        <p:txBody>
          <a:bodyPr/>
          <a:lstStyle/>
          <a:p>
            <a:r>
              <a:rPr lang="de-DE" dirty="0"/>
              <a:t>Häufige Einschränkungen</a:t>
            </a:r>
          </a:p>
          <a:p>
            <a:endParaRPr lang="de-DE" dirty="0"/>
          </a:p>
          <a:p>
            <a:pPr lvl="1"/>
            <a:r>
              <a:rPr lang="de-DE" dirty="0"/>
              <a:t>Größtenteils rein taxonomischer Natur</a:t>
            </a:r>
          </a:p>
          <a:p>
            <a:pPr lvl="2"/>
            <a:r>
              <a:rPr lang="de-DE" dirty="0"/>
              <a:t>Bspw. </a:t>
            </a:r>
            <a:r>
              <a:rPr lang="de-DE" dirty="0" err="1"/>
              <a:t>isA</a:t>
            </a:r>
            <a:r>
              <a:rPr lang="de-DE" dirty="0"/>
              <a:t>-, </a:t>
            </a:r>
            <a:r>
              <a:rPr lang="de-DE" dirty="0" err="1"/>
              <a:t>hasA</a:t>
            </a:r>
            <a:r>
              <a:rPr lang="de-DE" dirty="0"/>
              <a:t>-Beziehungen</a:t>
            </a:r>
          </a:p>
          <a:p>
            <a:pPr lvl="1"/>
            <a:endParaRPr lang="de-DE" dirty="0"/>
          </a:p>
          <a:p>
            <a:pPr lvl="1"/>
            <a:r>
              <a:rPr lang="de-DE" dirty="0"/>
              <a:t>Keine einheitlichen Schnittstellen und Repräsentationen</a:t>
            </a:r>
          </a:p>
          <a:p>
            <a:pPr lvl="1"/>
            <a:endParaRPr lang="de-DE" dirty="0"/>
          </a:p>
          <a:p>
            <a:pPr lvl="1"/>
            <a:r>
              <a:rPr lang="de-DE" dirty="0"/>
              <a:t>Meist einsprachig (Englisch)</a:t>
            </a:r>
          </a:p>
          <a:p>
            <a:pPr lvl="1"/>
            <a:endParaRPr lang="de-DE" dirty="0"/>
          </a:p>
          <a:p>
            <a:pPr lvl="1"/>
            <a:r>
              <a:rPr lang="de-DE" dirty="0"/>
              <a:t>Meist keine lexikalische Informationen</a:t>
            </a:r>
          </a:p>
        </p:txBody>
      </p:sp>
      <p:sp>
        <p:nvSpPr>
          <p:cNvPr id="3" name="Titel 2">
            <a:extLst>
              <a:ext uri="{FF2B5EF4-FFF2-40B4-BE49-F238E27FC236}">
                <a16:creationId xmlns:a16="http://schemas.microsoft.com/office/drawing/2014/main" id="{E2E7BA9E-67B2-409F-A20F-7341F6DE7852}"/>
              </a:ext>
            </a:extLst>
          </p:cNvPr>
          <p:cNvSpPr>
            <a:spLocks noGrp="1"/>
          </p:cNvSpPr>
          <p:nvPr>
            <p:ph type="title"/>
          </p:nvPr>
        </p:nvSpPr>
        <p:spPr/>
        <p:txBody>
          <a:bodyPr/>
          <a:lstStyle/>
          <a:p>
            <a:r>
              <a:rPr lang="de-DE" dirty="0"/>
              <a:t>Frei zugängliche Wissensdatenbanken</a:t>
            </a:r>
          </a:p>
        </p:txBody>
      </p:sp>
      <p:sp>
        <p:nvSpPr>
          <p:cNvPr id="4" name="Datumsplatzhalter 3">
            <a:extLst>
              <a:ext uri="{FF2B5EF4-FFF2-40B4-BE49-F238E27FC236}">
                <a16:creationId xmlns:a16="http://schemas.microsoft.com/office/drawing/2014/main" id="{DA3368E3-7E26-4742-9DE5-D46A7DF3296D}"/>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2050" name="Picture 2">
            <a:extLst>
              <a:ext uri="{FF2B5EF4-FFF2-40B4-BE49-F238E27FC236}">
                <a16:creationId xmlns:a16="http://schemas.microsoft.com/office/drawing/2014/main" id="{2FE493E2-213D-4BCB-9AD6-0A01CA94D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00493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C The Common Sense Knowledge Base By Jeremy">
            <a:extLst>
              <a:ext uri="{FF2B5EF4-FFF2-40B4-BE49-F238E27FC236}">
                <a16:creationId xmlns:a16="http://schemas.microsoft.com/office/drawing/2014/main" id="{508A6F7D-E093-484E-8295-88E8A2C7B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01" r="14300" b="47200"/>
          <a:stretch/>
        </p:blipFill>
        <p:spPr bwMode="auto">
          <a:xfrm>
            <a:off x="7896200" y="2197285"/>
            <a:ext cx="2216419" cy="1194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c/c0/DBpedia-Logo_.png/800px-DBpedia-Logo_.png">
            <a:extLst>
              <a:ext uri="{FF2B5EF4-FFF2-40B4-BE49-F238E27FC236}">
                <a16:creationId xmlns:a16="http://schemas.microsoft.com/office/drawing/2014/main" id="{620E3220-BEE0-4A72-A843-67A87DA5F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8408" y="1412776"/>
            <a:ext cx="1289720" cy="878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ordNet Assignment">
            <a:extLst>
              <a:ext uri="{FF2B5EF4-FFF2-40B4-BE49-F238E27FC236}">
                <a16:creationId xmlns:a16="http://schemas.microsoft.com/office/drawing/2014/main" id="{FB4C5F80-D5DB-43AC-95D4-F1E87C32D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343" y="4043554"/>
            <a:ext cx="1146879" cy="764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elcome to FrameNet! | fndrupal">
            <a:extLst>
              <a:ext uri="{FF2B5EF4-FFF2-40B4-BE49-F238E27FC236}">
                <a16:creationId xmlns:a16="http://schemas.microsoft.com/office/drawing/2014/main" id="{AA3D744B-8F6D-45B5-9C77-8455ACDDAC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568" y="3844064"/>
            <a:ext cx="829263" cy="83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06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GPT3 Play APK 1.1 - Download APK latest version">
            <a:extLst>
              <a:ext uri="{FF2B5EF4-FFF2-40B4-BE49-F238E27FC236}">
                <a16:creationId xmlns:a16="http://schemas.microsoft.com/office/drawing/2014/main" id="{4860D5F8-C11A-4F26-929F-4C10224D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85" y="6029035"/>
            <a:ext cx="415484" cy="415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onum – Natural Language Processing">
            <a:extLst>
              <a:ext uri="{FF2B5EF4-FFF2-40B4-BE49-F238E27FC236}">
                <a16:creationId xmlns:a16="http://schemas.microsoft.com/office/drawing/2014/main" id="{5515EF8A-5DF9-4B53-874B-EAAE57D6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2769" y="5240315"/>
            <a:ext cx="1060723" cy="1060723"/>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3E95C7F5-326B-4D87-9F5A-D161C2C86F38}"/>
              </a:ext>
            </a:extLst>
          </p:cNvPr>
          <p:cNvSpPr>
            <a:spLocks noGrp="1"/>
          </p:cNvSpPr>
          <p:nvPr>
            <p:ph idx="1"/>
          </p:nvPr>
        </p:nvSpPr>
        <p:spPr>
          <a:xfrm>
            <a:off x="576000" y="1052736"/>
            <a:ext cx="10992608" cy="1008112"/>
          </a:xfrm>
        </p:spPr>
        <p:txBody>
          <a:bodyPr/>
          <a:lstStyle/>
          <a:p>
            <a:r>
              <a:rPr lang="de-DE" dirty="0"/>
              <a:t>Generative Erzeugung der Wissensdatenbank nach Anforderungsprofil des jeweiligen Aufgabentyps, mit minimalen Aufwänden</a:t>
            </a:r>
          </a:p>
          <a:p>
            <a:endParaRPr lang="de-DE" dirty="0"/>
          </a:p>
          <a:p>
            <a:endParaRPr lang="de-DE" dirty="0"/>
          </a:p>
        </p:txBody>
      </p:sp>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aphicFrame>
        <p:nvGraphicFramePr>
          <p:cNvPr id="6" name="Diagramm 5">
            <a:extLst>
              <a:ext uri="{FF2B5EF4-FFF2-40B4-BE49-F238E27FC236}">
                <a16:creationId xmlns:a16="http://schemas.microsoft.com/office/drawing/2014/main" id="{84715280-F0C2-4E3E-83D0-7BEAC1DCDE69}"/>
              </a:ext>
            </a:extLst>
          </p:cNvPr>
          <p:cNvGraphicFramePr/>
          <p:nvPr>
            <p:extLst>
              <p:ext uri="{D42A27DB-BD31-4B8C-83A1-F6EECF244321}">
                <p14:modId xmlns:p14="http://schemas.microsoft.com/office/powerpoint/2010/main" val="145194917"/>
              </p:ext>
            </p:extLst>
          </p:nvPr>
        </p:nvGraphicFramePr>
        <p:xfrm>
          <a:off x="364734" y="2082142"/>
          <a:ext cx="8295405" cy="8310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Geschweifte Klammer rechts 7">
            <a:extLst>
              <a:ext uri="{FF2B5EF4-FFF2-40B4-BE49-F238E27FC236}">
                <a16:creationId xmlns:a16="http://schemas.microsoft.com/office/drawing/2014/main" id="{0425BA1F-BD2C-4422-8D64-57A24DF078C6}"/>
              </a:ext>
            </a:extLst>
          </p:cNvPr>
          <p:cNvSpPr/>
          <p:nvPr/>
        </p:nvSpPr>
        <p:spPr bwMode="auto">
          <a:xfrm rot="5400000">
            <a:off x="4384546" y="-1022861"/>
            <a:ext cx="255779" cy="829540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5720" y="3259265"/>
            <a:ext cx="2121158" cy="369332"/>
          </a:xfrm>
          <a:prstGeom prst="rect">
            <a:avLst/>
          </a:prstGeom>
          <a:noFill/>
        </p:spPr>
        <p:txBody>
          <a:bodyPr wrap="none" rtlCol="0">
            <a:spAutoFit/>
          </a:bodyPr>
          <a:lstStyle/>
          <a:p>
            <a:r>
              <a:rPr lang="de-DE" sz="1800" dirty="0"/>
              <a:t>Menschliche Arbeit</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336" y="1661311"/>
            <a:ext cx="1672748" cy="16727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mit Pfeil 10">
            <a:extLst>
              <a:ext uri="{FF2B5EF4-FFF2-40B4-BE49-F238E27FC236}">
                <a16:creationId xmlns:a16="http://schemas.microsoft.com/office/drawing/2014/main" id="{EBCAC916-05F3-4014-A122-2F7751E94A4C}"/>
              </a:ext>
            </a:extLst>
          </p:cNvPr>
          <p:cNvCxnSpPr>
            <a:cxnSpLocks/>
          </p:cNvCxnSpPr>
          <p:nvPr/>
        </p:nvCxnSpPr>
        <p:spPr bwMode="auto">
          <a:xfrm>
            <a:off x="9956710" y="3124841"/>
            <a:ext cx="0" cy="503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Gerade Verbindung mit Pfeil 13">
            <a:extLst>
              <a:ext uri="{FF2B5EF4-FFF2-40B4-BE49-F238E27FC236}">
                <a16:creationId xmlns:a16="http://schemas.microsoft.com/office/drawing/2014/main" id="{BEB50DA9-0743-440D-BCB1-3E21E5772A0E}"/>
              </a:ext>
            </a:extLst>
          </p:cNvPr>
          <p:cNvCxnSpPr>
            <a:cxnSpLocks/>
          </p:cNvCxnSpPr>
          <p:nvPr/>
        </p:nvCxnSpPr>
        <p:spPr bwMode="auto">
          <a:xfrm flipH="1">
            <a:off x="7680176" y="4869160"/>
            <a:ext cx="8640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10478747" y="2298067"/>
            <a:ext cx="805029" cy="461665"/>
          </a:xfrm>
          <a:prstGeom prst="rect">
            <a:avLst/>
          </a:prstGeom>
          <a:noFill/>
        </p:spPr>
        <p:txBody>
          <a:bodyPr wrap="none" rtlCol="0">
            <a:spAutoFit/>
          </a:bodyPr>
          <a:lstStyle/>
          <a:p>
            <a:r>
              <a:rPr lang="de-DE" sz="1200" dirty="0"/>
              <a:t>Wenige </a:t>
            </a:r>
          </a:p>
          <a:p>
            <a:r>
              <a:rPr lang="de-DE" sz="1200" dirty="0"/>
              <a:t>Beispiele</a:t>
            </a:r>
          </a:p>
        </p:txBody>
      </p:sp>
      <p:pic>
        <p:nvPicPr>
          <p:cNvPr id="26" name="Picture 4" descr="https://static.thenounproject.com/png/342863-200.png">
            <a:extLst>
              <a:ext uri="{FF2B5EF4-FFF2-40B4-BE49-F238E27FC236}">
                <a16:creationId xmlns:a16="http://schemas.microsoft.com/office/drawing/2014/main" id="{8036AC89-22AC-48F0-B9A0-ECAE32895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274" y="4032786"/>
            <a:ext cx="1672748" cy="16727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FE600F2F-8B16-4EA2-B05A-450FCA842638}"/>
              </a:ext>
            </a:extLst>
          </p:cNvPr>
          <p:cNvSpPr txBox="1"/>
          <p:nvPr/>
        </p:nvSpPr>
        <p:spPr>
          <a:xfrm>
            <a:off x="6384032" y="5574431"/>
            <a:ext cx="805029" cy="461665"/>
          </a:xfrm>
          <a:prstGeom prst="rect">
            <a:avLst/>
          </a:prstGeom>
          <a:noFill/>
        </p:spPr>
        <p:txBody>
          <a:bodyPr wrap="none" rtlCol="0">
            <a:spAutoFit/>
          </a:bodyPr>
          <a:lstStyle/>
          <a:p>
            <a:r>
              <a:rPr lang="de-DE" sz="1200" dirty="0"/>
              <a:t>Viele </a:t>
            </a:r>
          </a:p>
          <a:p>
            <a:r>
              <a:rPr lang="de-DE" sz="1200" dirty="0"/>
              <a:t>Beispiele</a:t>
            </a:r>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4971" y="3701948"/>
            <a:ext cx="3549660" cy="16177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jalammar.github.io/images/word2vec/swiftkey-keyboard.png">
            <a:extLst>
              <a:ext uri="{FF2B5EF4-FFF2-40B4-BE49-F238E27FC236}">
                <a16:creationId xmlns:a16="http://schemas.microsoft.com/office/drawing/2014/main" id="{BFB41693-93B7-4013-9EC4-5BCA1C175E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5774" y="5393026"/>
            <a:ext cx="1440160" cy="9675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Prompt Engineering | Cohere API Documentation">
            <a:extLst>
              <a:ext uri="{FF2B5EF4-FFF2-40B4-BE49-F238E27FC236}">
                <a16:creationId xmlns:a16="http://schemas.microsoft.com/office/drawing/2014/main" id="{1AE49EAC-C753-41E0-B119-78E56EE655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714"/>
          <a:stretch/>
        </p:blipFill>
        <p:spPr bwMode="auto">
          <a:xfrm>
            <a:off x="10902420" y="3701947"/>
            <a:ext cx="1181537" cy="16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64C5239-5F49-40D3-B1EC-F533BC12B85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6A27B704-C617-4043-9FF0-7D2F6E44712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4175EEF6-635C-4DC4-B246-E0353B43143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9" grpId="0"/>
      <p:bldP spid="25"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8" name="Geschweifte Klammer rechts 7">
            <a:extLst>
              <a:ext uri="{FF2B5EF4-FFF2-40B4-BE49-F238E27FC236}">
                <a16:creationId xmlns:a16="http://schemas.microsoft.com/office/drawing/2014/main" id="{0425BA1F-BD2C-4422-8D64-57A24DF078C6}"/>
              </a:ext>
            </a:extLst>
          </p:cNvPr>
          <p:cNvSpPr/>
          <p:nvPr/>
        </p:nvSpPr>
        <p:spPr bwMode="auto">
          <a:xfrm>
            <a:off x="3309544" y="1055418"/>
            <a:ext cx="218305" cy="179478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8870" y="1642427"/>
            <a:ext cx="761747" cy="523220"/>
          </a:xfrm>
          <a:prstGeom prst="rect">
            <a:avLst/>
          </a:prstGeom>
          <a:noFill/>
        </p:spPr>
        <p:txBody>
          <a:bodyPr wrap="none" rtlCol="0">
            <a:spAutoFit/>
          </a:bodyPr>
          <a:lstStyle/>
          <a:p>
            <a:r>
              <a:rPr lang="de-DE" sz="1400" dirty="0"/>
              <a:t>Human</a:t>
            </a:r>
          </a:p>
          <a:p>
            <a:r>
              <a:rPr lang="de-DE" sz="1400" dirty="0"/>
              <a:t>Labor</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085" y="2682305"/>
            <a:ext cx="866476" cy="86647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erade Verbindung mit Pfeil 13">
            <a:extLst>
              <a:ext uri="{FF2B5EF4-FFF2-40B4-BE49-F238E27FC236}">
                <a16:creationId xmlns:a16="http://schemas.microsoft.com/office/drawing/2014/main" id="{BEB50DA9-0743-440D-BCB1-3E21E5772A0E}"/>
              </a:ext>
            </a:extLst>
          </p:cNvPr>
          <p:cNvCxnSpPr>
            <a:cxnSpLocks/>
            <a:stCxn id="4100" idx="2"/>
          </p:cNvCxnSpPr>
          <p:nvPr/>
        </p:nvCxnSpPr>
        <p:spPr bwMode="auto">
          <a:xfrm>
            <a:off x="2814323" y="3548781"/>
            <a:ext cx="0" cy="37857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3046262" y="2970901"/>
            <a:ext cx="950901" cy="523220"/>
          </a:xfrm>
          <a:prstGeom prst="rect">
            <a:avLst/>
          </a:prstGeom>
          <a:noFill/>
        </p:spPr>
        <p:txBody>
          <a:bodyPr wrap="none" rtlCol="0">
            <a:spAutoFit/>
          </a:bodyPr>
          <a:lstStyle/>
          <a:p>
            <a:r>
              <a:rPr lang="de-DE" sz="1400" dirty="0" err="1"/>
              <a:t>Few</a:t>
            </a:r>
            <a:r>
              <a:rPr lang="de-DE" sz="1400" dirty="0"/>
              <a:t> </a:t>
            </a:r>
          </a:p>
          <a:p>
            <a:r>
              <a:rPr lang="de-DE" sz="1400" dirty="0" err="1"/>
              <a:t>examples</a:t>
            </a:r>
            <a:endParaRPr lang="de-DE" sz="1400" dirty="0"/>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584" y="3532188"/>
            <a:ext cx="3549660" cy="1617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m 16">
            <a:extLst>
              <a:ext uri="{FF2B5EF4-FFF2-40B4-BE49-F238E27FC236}">
                <a16:creationId xmlns:a16="http://schemas.microsoft.com/office/drawing/2014/main" id="{E3A642EB-DF97-404B-84FD-E8E20D41CBD9}"/>
              </a:ext>
            </a:extLst>
          </p:cNvPr>
          <p:cNvGraphicFramePr/>
          <p:nvPr>
            <p:extLst>
              <p:ext uri="{D42A27DB-BD31-4B8C-83A1-F6EECF244321}">
                <p14:modId xmlns:p14="http://schemas.microsoft.com/office/powerpoint/2010/main" val="2891559606"/>
              </p:ext>
            </p:extLst>
          </p:nvPr>
        </p:nvGraphicFramePr>
        <p:xfrm>
          <a:off x="-168696" y="543685"/>
          <a:ext cx="3792532" cy="2637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Picture 4" descr="https://static.thenounproject.com/png/342863-200.png">
            <a:extLst>
              <a:ext uri="{FF2B5EF4-FFF2-40B4-BE49-F238E27FC236}">
                <a16:creationId xmlns:a16="http://schemas.microsoft.com/office/drawing/2014/main" id="{D6D89725-38C6-45A2-B388-8812344E4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4149080"/>
            <a:ext cx="866476" cy="8664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feld 28">
            <a:extLst>
              <a:ext uri="{FF2B5EF4-FFF2-40B4-BE49-F238E27FC236}">
                <a16:creationId xmlns:a16="http://schemas.microsoft.com/office/drawing/2014/main" id="{36B4CB8D-21DE-462C-A20B-7BB580488897}"/>
              </a:ext>
            </a:extLst>
          </p:cNvPr>
          <p:cNvSpPr txBox="1"/>
          <p:nvPr/>
        </p:nvSpPr>
        <p:spPr>
          <a:xfrm>
            <a:off x="856521" y="4437676"/>
            <a:ext cx="950901" cy="523220"/>
          </a:xfrm>
          <a:prstGeom prst="rect">
            <a:avLst/>
          </a:prstGeom>
          <a:noFill/>
        </p:spPr>
        <p:txBody>
          <a:bodyPr wrap="none" rtlCol="0">
            <a:spAutoFit/>
          </a:bodyPr>
          <a:lstStyle/>
          <a:p>
            <a:r>
              <a:rPr lang="de-DE" sz="1400" dirty="0"/>
              <a:t>Many </a:t>
            </a:r>
          </a:p>
          <a:p>
            <a:r>
              <a:rPr lang="de-DE" sz="1400" dirty="0" err="1"/>
              <a:t>examples</a:t>
            </a:r>
            <a:endParaRPr lang="de-DE" sz="1400" dirty="0"/>
          </a:p>
        </p:txBody>
      </p:sp>
      <p:cxnSp>
        <p:nvCxnSpPr>
          <p:cNvPr id="23" name="Gerade Verbindung mit Pfeil 22">
            <a:extLst>
              <a:ext uri="{FF2B5EF4-FFF2-40B4-BE49-F238E27FC236}">
                <a16:creationId xmlns:a16="http://schemas.microsoft.com/office/drawing/2014/main" id="{484AD89A-A917-4718-BBDF-A8CCDF7F9514}"/>
              </a:ext>
            </a:extLst>
          </p:cNvPr>
          <p:cNvCxnSpPr>
            <a:cxnSpLocks/>
            <a:endCxn id="29" idx="3"/>
          </p:cNvCxnSpPr>
          <p:nvPr/>
        </p:nvCxnSpPr>
        <p:spPr bwMode="auto">
          <a:xfrm flipH="1">
            <a:off x="1807422" y="4699286"/>
            <a:ext cx="47215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989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5"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FC5D504-3474-4094-A61D-DC74C4D6F676}"/>
              </a:ext>
            </a:extLst>
          </p:cNvPr>
          <p:cNvSpPr>
            <a:spLocks noGrp="1"/>
          </p:cNvSpPr>
          <p:nvPr>
            <p:ph idx="1"/>
          </p:nvPr>
        </p:nvSpPr>
        <p:spPr>
          <a:xfrm>
            <a:off x="576000" y="1052736"/>
            <a:ext cx="3647792" cy="936104"/>
          </a:xfrm>
        </p:spPr>
        <p:txBody>
          <a:bodyPr/>
          <a:lstStyle/>
          <a:p>
            <a:pPr marL="0" indent="0">
              <a:buNone/>
            </a:pPr>
            <a:r>
              <a:rPr lang="de-DE" dirty="0"/>
              <a:t>Was ist ein Sprachmodell?</a:t>
            </a:r>
          </a:p>
          <a:p>
            <a:pPr marL="457200" lvl="1" indent="0">
              <a:buNone/>
            </a:pPr>
            <a:r>
              <a:rPr lang="de-DE" dirty="0"/>
              <a:t>Probabilistischer Automat / </a:t>
            </a:r>
            <a:br>
              <a:rPr lang="de-DE" dirty="0"/>
            </a:br>
            <a:r>
              <a:rPr lang="de-DE" dirty="0"/>
              <a:t>Markov-Kette</a:t>
            </a:r>
          </a:p>
        </p:txBody>
      </p:sp>
      <p:sp>
        <p:nvSpPr>
          <p:cNvPr id="3" name="Titel 2">
            <a:extLst>
              <a:ext uri="{FF2B5EF4-FFF2-40B4-BE49-F238E27FC236}">
                <a16:creationId xmlns:a16="http://schemas.microsoft.com/office/drawing/2014/main" id="{4C65AD14-F3C7-4412-A3AF-78304EE2186D}"/>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228EC4AC-EB9A-46C3-A7C1-3330DD4F580F}"/>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3076" name="Picture 4" descr="https://jalammar.github.io/images/word2vec/swiftkey-keyboard.png">
            <a:extLst>
              <a:ext uri="{FF2B5EF4-FFF2-40B4-BE49-F238E27FC236}">
                <a16:creationId xmlns:a16="http://schemas.microsoft.com/office/drawing/2014/main" id="{27F62ED2-09E1-4F61-9F3E-8DF7A7EF0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6" y="861849"/>
            <a:ext cx="2016224" cy="1354569"/>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a:extLst>
              <a:ext uri="{FF2B5EF4-FFF2-40B4-BE49-F238E27FC236}">
                <a16:creationId xmlns:a16="http://schemas.microsoft.com/office/drawing/2014/main" id="{F909E11B-A34F-4520-898C-A9F989FF4E57}"/>
              </a:ext>
            </a:extLst>
          </p:cNvPr>
          <p:cNvSpPr txBox="1">
            <a:spLocks/>
          </p:cNvSpPr>
          <p:nvPr/>
        </p:nvSpPr>
        <p:spPr>
          <a:xfrm>
            <a:off x="576000" y="213285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Anfänge großer Sprachmodelle in seq-2-seq-Modellen</a:t>
            </a:r>
          </a:p>
          <a:p>
            <a:pPr marL="0" indent="0">
              <a:buFontTx/>
              <a:buNone/>
            </a:pPr>
            <a:r>
              <a:rPr lang="de-DE" sz="1400" kern="0" dirty="0"/>
              <a:t>(Übersetzung)</a:t>
            </a:r>
          </a:p>
        </p:txBody>
      </p:sp>
      <p:sp>
        <p:nvSpPr>
          <p:cNvPr id="5" name="Textfeld 4">
            <a:extLst>
              <a:ext uri="{FF2B5EF4-FFF2-40B4-BE49-F238E27FC236}">
                <a16:creationId xmlns:a16="http://schemas.microsoft.com/office/drawing/2014/main" id="{23FE5CAB-DE4C-49E2-BE77-8F69569B2ECF}"/>
              </a:ext>
            </a:extLst>
          </p:cNvPr>
          <p:cNvSpPr txBox="1"/>
          <p:nvPr/>
        </p:nvSpPr>
        <p:spPr>
          <a:xfrm>
            <a:off x="5218138" y="2691553"/>
            <a:ext cx="356188" cy="400110"/>
          </a:xfrm>
          <a:prstGeom prst="rect">
            <a:avLst/>
          </a:prstGeom>
          <a:noFill/>
        </p:spPr>
        <p:txBody>
          <a:bodyPr wrap="none" rtlCol="0">
            <a:spAutoFit/>
          </a:bodyPr>
          <a:lstStyle/>
          <a:p>
            <a:r>
              <a:rPr lang="de-DE" sz="2000" dirty="0"/>
              <a:t>A</a:t>
            </a:r>
          </a:p>
        </p:txBody>
      </p:sp>
      <p:sp>
        <p:nvSpPr>
          <p:cNvPr id="12" name="Textfeld 11">
            <a:extLst>
              <a:ext uri="{FF2B5EF4-FFF2-40B4-BE49-F238E27FC236}">
                <a16:creationId xmlns:a16="http://schemas.microsoft.com/office/drawing/2014/main" id="{AB0E5B73-9983-4916-AEA2-6C9B56F381AF}"/>
              </a:ext>
            </a:extLst>
          </p:cNvPr>
          <p:cNvSpPr txBox="1"/>
          <p:nvPr/>
        </p:nvSpPr>
        <p:spPr>
          <a:xfrm>
            <a:off x="5821758" y="2691553"/>
            <a:ext cx="850306" cy="400110"/>
          </a:xfrm>
          <a:prstGeom prst="rect">
            <a:avLst/>
          </a:prstGeom>
          <a:noFill/>
        </p:spPr>
        <p:txBody>
          <a:bodyPr wrap="square" rtlCol="0">
            <a:spAutoFit/>
          </a:bodyPr>
          <a:lstStyle/>
          <a:p>
            <a:r>
              <a:rPr lang="de-DE" sz="2000" dirty="0" err="1"/>
              <a:t>robot</a:t>
            </a:r>
            <a:endParaRPr lang="de-DE" sz="2000" dirty="0"/>
          </a:p>
        </p:txBody>
      </p:sp>
      <p:sp>
        <p:nvSpPr>
          <p:cNvPr id="13" name="Textfeld 12">
            <a:extLst>
              <a:ext uri="{FF2B5EF4-FFF2-40B4-BE49-F238E27FC236}">
                <a16:creationId xmlns:a16="http://schemas.microsoft.com/office/drawing/2014/main" id="{8C243882-7553-4FD6-A8CC-DAA7FD6368AD}"/>
              </a:ext>
            </a:extLst>
          </p:cNvPr>
          <p:cNvSpPr txBox="1"/>
          <p:nvPr/>
        </p:nvSpPr>
        <p:spPr>
          <a:xfrm>
            <a:off x="6763814" y="2691553"/>
            <a:ext cx="850306" cy="400110"/>
          </a:xfrm>
          <a:prstGeom prst="rect">
            <a:avLst/>
          </a:prstGeom>
          <a:noFill/>
        </p:spPr>
        <p:txBody>
          <a:bodyPr wrap="square" rtlCol="0">
            <a:spAutoFit/>
          </a:bodyPr>
          <a:lstStyle/>
          <a:p>
            <a:r>
              <a:rPr lang="de-DE" sz="2000" dirty="0" err="1"/>
              <a:t>shall</a:t>
            </a:r>
            <a:endParaRPr lang="de-DE" sz="2000" dirty="0"/>
          </a:p>
        </p:txBody>
      </p:sp>
      <p:sp>
        <p:nvSpPr>
          <p:cNvPr id="14" name="Textfeld 13">
            <a:extLst>
              <a:ext uri="{FF2B5EF4-FFF2-40B4-BE49-F238E27FC236}">
                <a16:creationId xmlns:a16="http://schemas.microsoft.com/office/drawing/2014/main" id="{F454D0DC-85A8-4338-BB17-B08C3625995E}"/>
              </a:ext>
            </a:extLst>
          </p:cNvPr>
          <p:cNvSpPr txBox="1"/>
          <p:nvPr/>
        </p:nvSpPr>
        <p:spPr>
          <a:xfrm>
            <a:off x="7653030" y="2691553"/>
            <a:ext cx="627095" cy="400110"/>
          </a:xfrm>
          <a:prstGeom prst="rect">
            <a:avLst/>
          </a:prstGeom>
          <a:noFill/>
        </p:spPr>
        <p:txBody>
          <a:bodyPr wrap="square" rtlCol="0">
            <a:spAutoFit/>
          </a:bodyPr>
          <a:lstStyle/>
          <a:p>
            <a:r>
              <a:rPr lang="de-DE" sz="2000" dirty="0"/>
              <a:t>not</a:t>
            </a:r>
          </a:p>
        </p:txBody>
      </p:sp>
      <p:sp>
        <p:nvSpPr>
          <p:cNvPr id="15" name="Textfeld 14">
            <a:extLst>
              <a:ext uri="{FF2B5EF4-FFF2-40B4-BE49-F238E27FC236}">
                <a16:creationId xmlns:a16="http://schemas.microsoft.com/office/drawing/2014/main" id="{0533C02D-A346-4FB4-B2FA-801B83BC6E9E}"/>
              </a:ext>
            </a:extLst>
          </p:cNvPr>
          <p:cNvSpPr txBox="1"/>
          <p:nvPr/>
        </p:nvSpPr>
        <p:spPr>
          <a:xfrm>
            <a:off x="8429131" y="2691553"/>
            <a:ext cx="774962" cy="400110"/>
          </a:xfrm>
          <a:prstGeom prst="rect">
            <a:avLst/>
          </a:prstGeom>
          <a:noFill/>
        </p:spPr>
        <p:txBody>
          <a:bodyPr wrap="square" rtlCol="0">
            <a:spAutoFit/>
          </a:bodyPr>
          <a:lstStyle/>
          <a:p>
            <a:r>
              <a:rPr lang="de-DE" sz="2000" dirty="0" err="1"/>
              <a:t>harm</a:t>
            </a:r>
            <a:endParaRPr lang="de-DE" sz="2000" dirty="0"/>
          </a:p>
        </p:txBody>
      </p:sp>
      <p:sp>
        <p:nvSpPr>
          <p:cNvPr id="16" name="Textfeld 15">
            <a:extLst>
              <a:ext uri="{FF2B5EF4-FFF2-40B4-BE49-F238E27FC236}">
                <a16:creationId xmlns:a16="http://schemas.microsoft.com/office/drawing/2014/main" id="{29DDBF1E-99AB-4895-816B-EC87EF675475}"/>
              </a:ext>
            </a:extLst>
          </p:cNvPr>
          <p:cNvSpPr txBox="1"/>
          <p:nvPr/>
        </p:nvSpPr>
        <p:spPr>
          <a:xfrm>
            <a:off x="9497130" y="2697325"/>
            <a:ext cx="329125" cy="400110"/>
          </a:xfrm>
          <a:prstGeom prst="rect">
            <a:avLst/>
          </a:prstGeom>
          <a:noFill/>
        </p:spPr>
        <p:txBody>
          <a:bodyPr wrap="square" rtlCol="0">
            <a:spAutoFit/>
          </a:bodyPr>
          <a:lstStyle/>
          <a:p>
            <a:r>
              <a:rPr lang="de-DE" sz="2000" dirty="0"/>
              <a:t>a</a:t>
            </a:r>
          </a:p>
        </p:txBody>
      </p:sp>
      <p:sp>
        <p:nvSpPr>
          <p:cNvPr id="17" name="Textfeld 16">
            <a:extLst>
              <a:ext uri="{FF2B5EF4-FFF2-40B4-BE49-F238E27FC236}">
                <a16:creationId xmlns:a16="http://schemas.microsoft.com/office/drawing/2014/main" id="{A8FF4A92-8B57-4F52-B34E-DDB8C761A1CB}"/>
              </a:ext>
            </a:extLst>
          </p:cNvPr>
          <p:cNvSpPr txBox="1"/>
          <p:nvPr/>
        </p:nvSpPr>
        <p:spPr>
          <a:xfrm>
            <a:off x="10073194" y="2691553"/>
            <a:ext cx="1063366" cy="400110"/>
          </a:xfrm>
          <a:prstGeom prst="rect">
            <a:avLst/>
          </a:prstGeom>
          <a:noFill/>
        </p:spPr>
        <p:txBody>
          <a:bodyPr wrap="square" rtlCol="0">
            <a:spAutoFit/>
          </a:bodyPr>
          <a:lstStyle/>
          <a:p>
            <a:r>
              <a:rPr lang="de-DE" sz="2000" dirty="0"/>
              <a:t>human</a:t>
            </a:r>
          </a:p>
        </p:txBody>
      </p:sp>
      <p:sp>
        <p:nvSpPr>
          <p:cNvPr id="7" name="Runde Klammer links/rechts 6">
            <a:extLst>
              <a:ext uri="{FF2B5EF4-FFF2-40B4-BE49-F238E27FC236}">
                <a16:creationId xmlns:a16="http://schemas.microsoft.com/office/drawing/2014/main" id="{9BD318C4-B568-4A95-AC3B-A4D7810AE952}"/>
              </a:ext>
            </a:extLst>
          </p:cNvPr>
          <p:cNvSpPr/>
          <p:nvPr/>
        </p:nvSpPr>
        <p:spPr bwMode="auto">
          <a:xfrm rot="5400000">
            <a:off x="524520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0" name="Textfeld 19">
            <a:extLst>
              <a:ext uri="{FF2B5EF4-FFF2-40B4-BE49-F238E27FC236}">
                <a16:creationId xmlns:a16="http://schemas.microsoft.com/office/drawing/2014/main" id="{5C009609-C456-47E9-B2CE-956294B20CD6}"/>
              </a:ext>
            </a:extLst>
          </p:cNvPr>
          <p:cNvSpPr txBox="1"/>
          <p:nvPr/>
        </p:nvSpPr>
        <p:spPr>
          <a:xfrm>
            <a:off x="4540367" y="3256584"/>
            <a:ext cx="829073" cy="246221"/>
          </a:xfrm>
          <a:prstGeom prst="rect">
            <a:avLst/>
          </a:prstGeom>
          <a:noFill/>
        </p:spPr>
        <p:txBody>
          <a:bodyPr wrap="none" rtlCol="0">
            <a:spAutoFit/>
          </a:bodyPr>
          <a:lstStyle/>
          <a:p>
            <a:pPr algn="ctr"/>
            <a:r>
              <a:rPr lang="de-DE" sz="1000" i="1" dirty="0"/>
              <a:t>Embedding</a:t>
            </a:r>
          </a:p>
        </p:txBody>
      </p:sp>
      <p:cxnSp>
        <p:nvCxnSpPr>
          <p:cNvPr id="21" name="Gerade Verbindung mit Pfeil 20">
            <a:extLst>
              <a:ext uri="{FF2B5EF4-FFF2-40B4-BE49-F238E27FC236}">
                <a16:creationId xmlns:a16="http://schemas.microsoft.com/office/drawing/2014/main" id="{C91F2BC6-E92C-4DF6-90E6-C9BFBE2BCB66}"/>
              </a:ext>
            </a:extLst>
          </p:cNvPr>
          <p:cNvCxnSpPr>
            <a:stCxn id="5" idx="2"/>
            <a:endCxn id="7" idx="1"/>
          </p:cNvCxnSpPr>
          <p:nvPr/>
        </p:nvCxnSpPr>
        <p:spPr bwMode="auto">
          <a:xfrm flipH="1">
            <a:off x="539623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3" name="Runde Klammer links/rechts 22">
            <a:extLst>
              <a:ext uri="{FF2B5EF4-FFF2-40B4-BE49-F238E27FC236}">
                <a16:creationId xmlns:a16="http://schemas.microsoft.com/office/drawing/2014/main" id="{5F6E1CEA-E7A6-4D64-AEB2-63CBAC5EF472}"/>
              </a:ext>
            </a:extLst>
          </p:cNvPr>
          <p:cNvSpPr/>
          <p:nvPr/>
        </p:nvSpPr>
        <p:spPr bwMode="auto">
          <a:xfrm rot="5400000">
            <a:off x="6057120" y="3318174"/>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24" name="Gerade Verbindung mit Pfeil 23">
            <a:extLst>
              <a:ext uri="{FF2B5EF4-FFF2-40B4-BE49-F238E27FC236}">
                <a16:creationId xmlns:a16="http://schemas.microsoft.com/office/drawing/2014/main" id="{4987BDA4-C535-4A6F-8048-529E39127A7D}"/>
              </a:ext>
            </a:extLst>
          </p:cNvPr>
          <p:cNvCxnSpPr>
            <a:endCxn id="23" idx="1"/>
          </p:cNvCxnSpPr>
          <p:nvPr/>
        </p:nvCxnSpPr>
        <p:spPr bwMode="auto">
          <a:xfrm flipH="1">
            <a:off x="6208147" y="309513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Runde Klammer links/rechts 28">
            <a:extLst>
              <a:ext uri="{FF2B5EF4-FFF2-40B4-BE49-F238E27FC236}">
                <a16:creationId xmlns:a16="http://schemas.microsoft.com/office/drawing/2014/main" id="{90C6D394-0E33-4DEE-ABBF-13D46EE7EE2F}"/>
              </a:ext>
            </a:extLst>
          </p:cNvPr>
          <p:cNvSpPr/>
          <p:nvPr/>
        </p:nvSpPr>
        <p:spPr bwMode="auto">
          <a:xfrm rot="5400000">
            <a:off x="6921841"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0" name="Gerade Verbindung mit Pfeil 29">
            <a:extLst>
              <a:ext uri="{FF2B5EF4-FFF2-40B4-BE49-F238E27FC236}">
                <a16:creationId xmlns:a16="http://schemas.microsoft.com/office/drawing/2014/main" id="{CA3B6B76-644B-4CD0-A516-537A9F06EA33}"/>
              </a:ext>
            </a:extLst>
          </p:cNvPr>
          <p:cNvCxnSpPr>
            <a:endCxn id="29" idx="1"/>
          </p:cNvCxnSpPr>
          <p:nvPr/>
        </p:nvCxnSpPr>
        <p:spPr bwMode="auto">
          <a:xfrm flipH="1">
            <a:off x="7072868"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Runde Klammer links/rechts 30">
            <a:extLst>
              <a:ext uri="{FF2B5EF4-FFF2-40B4-BE49-F238E27FC236}">
                <a16:creationId xmlns:a16="http://schemas.microsoft.com/office/drawing/2014/main" id="{9AB23F16-7022-45D4-B499-F754A33C0A28}"/>
              </a:ext>
            </a:extLst>
          </p:cNvPr>
          <p:cNvSpPr/>
          <p:nvPr/>
        </p:nvSpPr>
        <p:spPr bwMode="auto">
          <a:xfrm rot="5400000">
            <a:off x="77941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2" name="Gerade Verbindung mit Pfeil 31">
            <a:extLst>
              <a:ext uri="{FF2B5EF4-FFF2-40B4-BE49-F238E27FC236}">
                <a16:creationId xmlns:a16="http://schemas.microsoft.com/office/drawing/2014/main" id="{EB1D85A8-AD06-4703-89E4-11F00CB409DE}"/>
              </a:ext>
            </a:extLst>
          </p:cNvPr>
          <p:cNvCxnSpPr>
            <a:endCxn id="31" idx="1"/>
          </p:cNvCxnSpPr>
          <p:nvPr/>
        </p:nvCxnSpPr>
        <p:spPr bwMode="auto">
          <a:xfrm flipH="1">
            <a:off x="79451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Runde Klammer links/rechts 32">
            <a:extLst>
              <a:ext uri="{FF2B5EF4-FFF2-40B4-BE49-F238E27FC236}">
                <a16:creationId xmlns:a16="http://schemas.microsoft.com/office/drawing/2014/main" id="{33FE5051-5B38-4C9F-AC87-F3A0621F98BB}"/>
              </a:ext>
            </a:extLst>
          </p:cNvPr>
          <p:cNvSpPr/>
          <p:nvPr/>
        </p:nvSpPr>
        <p:spPr bwMode="auto">
          <a:xfrm rot="5400000">
            <a:off x="8629614" y="3314700"/>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4" name="Gerade Verbindung mit Pfeil 33">
            <a:extLst>
              <a:ext uri="{FF2B5EF4-FFF2-40B4-BE49-F238E27FC236}">
                <a16:creationId xmlns:a16="http://schemas.microsoft.com/office/drawing/2014/main" id="{29300968-93D1-4B47-B407-C8699ED4C2A6}"/>
              </a:ext>
            </a:extLst>
          </p:cNvPr>
          <p:cNvCxnSpPr>
            <a:endCxn id="33" idx="1"/>
          </p:cNvCxnSpPr>
          <p:nvPr/>
        </p:nvCxnSpPr>
        <p:spPr bwMode="auto">
          <a:xfrm flipH="1">
            <a:off x="8780641" y="309166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Runde Klammer links/rechts 34">
            <a:extLst>
              <a:ext uri="{FF2B5EF4-FFF2-40B4-BE49-F238E27FC236}">
                <a16:creationId xmlns:a16="http://schemas.microsoft.com/office/drawing/2014/main" id="{93EAB525-5581-4CA4-86C3-13F786376CF3}"/>
              </a:ext>
            </a:extLst>
          </p:cNvPr>
          <p:cNvSpPr/>
          <p:nvPr/>
        </p:nvSpPr>
        <p:spPr bwMode="auto">
          <a:xfrm rot="5400000">
            <a:off x="9478814"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6" name="Gerade Verbindung mit Pfeil 35">
            <a:extLst>
              <a:ext uri="{FF2B5EF4-FFF2-40B4-BE49-F238E27FC236}">
                <a16:creationId xmlns:a16="http://schemas.microsoft.com/office/drawing/2014/main" id="{BDB9C356-0824-4AFE-A3B2-3B2A5FAB2A86}"/>
              </a:ext>
            </a:extLst>
          </p:cNvPr>
          <p:cNvCxnSpPr>
            <a:endCxn id="35" idx="1"/>
          </p:cNvCxnSpPr>
          <p:nvPr/>
        </p:nvCxnSpPr>
        <p:spPr bwMode="auto">
          <a:xfrm flipH="1">
            <a:off x="9629841"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7" name="Runde Klammer links/rechts 36">
            <a:extLst>
              <a:ext uri="{FF2B5EF4-FFF2-40B4-BE49-F238E27FC236}">
                <a16:creationId xmlns:a16="http://schemas.microsoft.com/office/drawing/2014/main" id="{B4B5F92C-8EC8-4AD6-883D-DBFDB961D76C}"/>
              </a:ext>
            </a:extLst>
          </p:cNvPr>
          <p:cNvSpPr/>
          <p:nvPr/>
        </p:nvSpPr>
        <p:spPr bwMode="auto">
          <a:xfrm rot="5400000">
            <a:off x="10354215" y="3314699"/>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38" name="Gerade Verbindung mit Pfeil 37">
            <a:extLst>
              <a:ext uri="{FF2B5EF4-FFF2-40B4-BE49-F238E27FC236}">
                <a16:creationId xmlns:a16="http://schemas.microsoft.com/office/drawing/2014/main" id="{4C0B5416-0F30-4F08-9CBD-A7DDE5996331}"/>
              </a:ext>
            </a:extLst>
          </p:cNvPr>
          <p:cNvCxnSpPr>
            <a:endCxn id="37" idx="1"/>
          </p:cNvCxnSpPr>
          <p:nvPr/>
        </p:nvCxnSpPr>
        <p:spPr bwMode="auto">
          <a:xfrm flipH="1">
            <a:off x="10505242" y="309166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40" name="Gruppieren 39">
            <a:extLst>
              <a:ext uri="{FF2B5EF4-FFF2-40B4-BE49-F238E27FC236}">
                <a16:creationId xmlns:a16="http://schemas.microsoft.com/office/drawing/2014/main" id="{C5FE8EDF-6281-4B57-82E4-20C10C871461}"/>
              </a:ext>
            </a:extLst>
          </p:cNvPr>
          <p:cNvGrpSpPr/>
          <p:nvPr/>
        </p:nvGrpSpPr>
        <p:grpSpPr>
          <a:xfrm>
            <a:off x="5188601" y="3689427"/>
            <a:ext cx="432898" cy="400110"/>
            <a:chOff x="740859" y="4138842"/>
            <a:chExt cx="432898" cy="400110"/>
          </a:xfrm>
        </p:grpSpPr>
        <p:sp>
          <p:nvSpPr>
            <p:cNvPr id="22" name="Trapezoid 21">
              <a:extLst>
                <a:ext uri="{FF2B5EF4-FFF2-40B4-BE49-F238E27FC236}">
                  <a16:creationId xmlns:a16="http://schemas.microsoft.com/office/drawing/2014/main" id="{5350F688-3A3E-4C67-BECB-8061D9D2B20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39" name="Textfeld 38">
              <a:extLst>
                <a:ext uri="{FF2B5EF4-FFF2-40B4-BE49-F238E27FC236}">
                  <a16:creationId xmlns:a16="http://schemas.microsoft.com/office/drawing/2014/main" id="{08CD57E9-98E4-4E8F-A994-AA09483211ED}"/>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sp>
        <p:nvSpPr>
          <p:cNvPr id="41" name="Textfeld 40">
            <a:extLst>
              <a:ext uri="{FF2B5EF4-FFF2-40B4-BE49-F238E27FC236}">
                <a16:creationId xmlns:a16="http://schemas.microsoft.com/office/drawing/2014/main" id="{D4D53D24-6BCD-4ECC-BC41-54F8D8A1841C}"/>
              </a:ext>
            </a:extLst>
          </p:cNvPr>
          <p:cNvSpPr txBox="1"/>
          <p:nvPr/>
        </p:nvSpPr>
        <p:spPr>
          <a:xfrm>
            <a:off x="4223792" y="3754027"/>
            <a:ext cx="973343" cy="246221"/>
          </a:xfrm>
          <a:prstGeom prst="rect">
            <a:avLst/>
          </a:prstGeom>
          <a:noFill/>
        </p:spPr>
        <p:txBody>
          <a:bodyPr wrap="none" rtlCol="0">
            <a:spAutoFit/>
          </a:bodyPr>
          <a:lstStyle/>
          <a:p>
            <a:pPr algn="ctr"/>
            <a:r>
              <a:rPr lang="de-DE" sz="1000" i="1" dirty="0"/>
              <a:t>Encoder RNN</a:t>
            </a:r>
          </a:p>
        </p:txBody>
      </p:sp>
      <p:grpSp>
        <p:nvGrpSpPr>
          <p:cNvPr id="43" name="Gruppieren 42">
            <a:extLst>
              <a:ext uri="{FF2B5EF4-FFF2-40B4-BE49-F238E27FC236}">
                <a16:creationId xmlns:a16="http://schemas.microsoft.com/office/drawing/2014/main" id="{DC6C4AE2-5980-4BA3-A62A-08009F5EACC7}"/>
              </a:ext>
            </a:extLst>
          </p:cNvPr>
          <p:cNvGrpSpPr/>
          <p:nvPr/>
        </p:nvGrpSpPr>
        <p:grpSpPr>
          <a:xfrm>
            <a:off x="6005942" y="3689427"/>
            <a:ext cx="432898" cy="400110"/>
            <a:chOff x="740859" y="4138842"/>
            <a:chExt cx="432898" cy="400110"/>
          </a:xfrm>
        </p:grpSpPr>
        <p:sp>
          <p:nvSpPr>
            <p:cNvPr id="44" name="Trapezoid 43">
              <a:extLst>
                <a:ext uri="{FF2B5EF4-FFF2-40B4-BE49-F238E27FC236}">
                  <a16:creationId xmlns:a16="http://schemas.microsoft.com/office/drawing/2014/main" id="{DDDE5187-8CFF-4FD3-86DF-787D90373D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5" name="Textfeld 44">
              <a:extLst>
                <a:ext uri="{FF2B5EF4-FFF2-40B4-BE49-F238E27FC236}">
                  <a16:creationId xmlns:a16="http://schemas.microsoft.com/office/drawing/2014/main" id="{47973BA2-EA53-4409-B726-EE52289EE17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6" name="Gruppieren 45">
            <a:extLst>
              <a:ext uri="{FF2B5EF4-FFF2-40B4-BE49-F238E27FC236}">
                <a16:creationId xmlns:a16="http://schemas.microsoft.com/office/drawing/2014/main" id="{CA8E5D87-7BAF-4179-A12C-EFA446879A23}"/>
              </a:ext>
            </a:extLst>
          </p:cNvPr>
          <p:cNvGrpSpPr/>
          <p:nvPr/>
        </p:nvGrpSpPr>
        <p:grpSpPr>
          <a:xfrm>
            <a:off x="6856952" y="3689427"/>
            <a:ext cx="432898" cy="400110"/>
            <a:chOff x="740859" y="4138842"/>
            <a:chExt cx="432898" cy="400110"/>
          </a:xfrm>
        </p:grpSpPr>
        <p:sp>
          <p:nvSpPr>
            <p:cNvPr id="47" name="Trapezoid 46">
              <a:extLst>
                <a:ext uri="{FF2B5EF4-FFF2-40B4-BE49-F238E27FC236}">
                  <a16:creationId xmlns:a16="http://schemas.microsoft.com/office/drawing/2014/main" id="{20FD8739-56AF-492C-8BA9-EEFE8784EB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48" name="Textfeld 47">
              <a:extLst>
                <a:ext uri="{FF2B5EF4-FFF2-40B4-BE49-F238E27FC236}">
                  <a16:creationId xmlns:a16="http://schemas.microsoft.com/office/drawing/2014/main" id="{42D7C413-CDB3-4F66-AD44-BC3C45358361}"/>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9" name="Gruppieren 48">
            <a:extLst>
              <a:ext uri="{FF2B5EF4-FFF2-40B4-BE49-F238E27FC236}">
                <a16:creationId xmlns:a16="http://schemas.microsoft.com/office/drawing/2014/main" id="{1D9E4EB6-224B-4388-822B-B5BE57C12550}"/>
              </a:ext>
            </a:extLst>
          </p:cNvPr>
          <p:cNvGrpSpPr/>
          <p:nvPr/>
        </p:nvGrpSpPr>
        <p:grpSpPr>
          <a:xfrm>
            <a:off x="7728693" y="3686759"/>
            <a:ext cx="432898" cy="400110"/>
            <a:chOff x="740859" y="4138842"/>
            <a:chExt cx="432898" cy="400110"/>
          </a:xfrm>
        </p:grpSpPr>
        <p:sp>
          <p:nvSpPr>
            <p:cNvPr id="50" name="Trapezoid 49">
              <a:extLst>
                <a:ext uri="{FF2B5EF4-FFF2-40B4-BE49-F238E27FC236}">
                  <a16:creationId xmlns:a16="http://schemas.microsoft.com/office/drawing/2014/main" id="{8233BD63-AB08-40B0-BB7D-9500F6F7331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1" name="Textfeld 50">
              <a:extLst>
                <a:ext uri="{FF2B5EF4-FFF2-40B4-BE49-F238E27FC236}">
                  <a16:creationId xmlns:a16="http://schemas.microsoft.com/office/drawing/2014/main" id="{B36C529D-F049-4CCA-9E08-58883C9F83E8}"/>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2" name="Gruppieren 51">
            <a:extLst>
              <a:ext uri="{FF2B5EF4-FFF2-40B4-BE49-F238E27FC236}">
                <a16:creationId xmlns:a16="http://schemas.microsoft.com/office/drawing/2014/main" id="{49933C36-EAA2-45A7-9E00-94ADA949E374}"/>
              </a:ext>
            </a:extLst>
          </p:cNvPr>
          <p:cNvGrpSpPr/>
          <p:nvPr/>
        </p:nvGrpSpPr>
        <p:grpSpPr>
          <a:xfrm>
            <a:off x="8583393" y="3689427"/>
            <a:ext cx="432898" cy="400110"/>
            <a:chOff x="740859" y="4138842"/>
            <a:chExt cx="432898" cy="400110"/>
          </a:xfrm>
        </p:grpSpPr>
        <p:sp>
          <p:nvSpPr>
            <p:cNvPr id="53" name="Trapezoid 52">
              <a:extLst>
                <a:ext uri="{FF2B5EF4-FFF2-40B4-BE49-F238E27FC236}">
                  <a16:creationId xmlns:a16="http://schemas.microsoft.com/office/drawing/2014/main" id="{6C54D378-315A-4E96-832B-F716BF985597}"/>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4" name="Textfeld 53">
              <a:extLst>
                <a:ext uri="{FF2B5EF4-FFF2-40B4-BE49-F238E27FC236}">
                  <a16:creationId xmlns:a16="http://schemas.microsoft.com/office/drawing/2014/main" id="{F00CA2C2-A4D1-4025-8196-27E1D88022BC}"/>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5" name="Gruppieren 54">
            <a:extLst>
              <a:ext uri="{FF2B5EF4-FFF2-40B4-BE49-F238E27FC236}">
                <a16:creationId xmlns:a16="http://schemas.microsoft.com/office/drawing/2014/main" id="{346529D8-C00E-4C56-989C-803CAC59868C}"/>
              </a:ext>
            </a:extLst>
          </p:cNvPr>
          <p:cNvGrpSpPr/>
          <p:nvPr/>
        </p:nvGrpSpPr>
        <p:grpSpPr>
          <a:xfrm>
            <a:off x="9425918" y="3689953"/>
            <a:ext cx="432898" cy="400110"/>
            <a:chOff x="740859" y="4138842"/>
            <a:chExt cx="432898" cy="400110"/>
          </a:xfrm>
        </p:grpSpPr>
        <p:sp>
          <p:nvSpPr>
            <p:cNvPr id="56" name="Trapezoid 55">
              <a:extLst>
                <a:ext uri="{FF2B5EF4-FFF2-40B4-BE49-F238E27FC236}">
                  <a16:creationId xmlns:a16="http://schemas.microsoft.com/office/drawing/2014/main" id="{B2CDC726-650C-4935-863B-39047F1899BC}"/>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57" name="Textfeld 56">
              <a:extLst>
                <a:ext uri="{FF2B5EF4-FFF2-40B4-BE49-F238E27FC236}">
                  <a16:creationId xmlns:a16="http://schemas.microsoft.com/office/drawing/2014/main" id="{0647D61F-4F4C-4C83-9C85-B25DB3FE2F57}"/>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58" name="Gruppieren 57">
            <a:extLst>
              <a:ext uri="{FF2B5EF4-FFF2-40B4-BE49-F238E27FC236}">
                <a16:creationId xmlns:a16="http://schemas.microsoft.com/office/drawing/2014/main" id="{EC79298C-CC38-4590-8A22-3DC168F01ADC}"/>
              </a:ext>
            </a:extLst>
          </p:cNvPr>
          <p:cNvGrpSpPr/>
          <p:nvPr/>
        </p:nvGrpSpPr>
        <p:grpSpPr>
          <a:xfrm>
            <a:off x="10307283" y="3686759"/>
            <a:ext cx="432898" cy="400110"/>
            <a:chOff x="740859" y="4138842"/>
            <a:chExt cx="432898" cy="400110"/>
          </a:xfrm>
        </p:grpSpPr>
        <p:sp>
          <p:nvSpPr>
            <p:cNvPr id="59" name="Trapezoid 58">
              <a:extLst>
                <a:ext uri="{FF2B5EF4-FFF2-40B4-BE49-F238E27FC236}">
                  <a16:creationId xmlns:a16="http://schemas.microsoft.com/office/drawing/2014/main" id="{AD446B52-5300-46A4-9572-680E6DD2113B}"/>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60" name="Textfeld 59">
              <a:extLst>
                <a:ext uri="{FF2B5EF4-FFF2-40B4-BE49-F238E27FC236}">
                  <a16:creationId xmlns:a16="http://schemas.microsoft.com/office/drawing/2014/main" id="{1309ABA0-1B8C-4290-B0C4-8AEAF653D5AF}"/>
                </a:ext>
              </a:extLst>
            </p:cNvPr>
            <p:cNvSpPr txBox="1"/>
            <p:nvPr/>
          </p:nvSpPr>
          <p:spPr>
            <a:xfrm>
              <a:off x="806526" y="4170566"/>
              <a:ext cx="320922" cy="338554"/>
            </a:xfrm>
            <a:prstGeom prst="rect">
              <a:avLst/>
            </a:prstGeom>
            <a:noFill/>
          </p:spPr>
          <p:txBody>
            <a:bodyPr wrap="none" rtlCol="0">
              <a:spAutoFit/>
            </a:bodyPr>
            <a:lstStyle/>
            <a:p>
              <a:r>
                <a:rPr lang="de-DE" sz="1600" dirty="0"/>
                <a:t>E</a:t>
              </a:r>
            </a:p>
          </p:txBody>
        </p:sp>
      </p:grpSp>
      <p:grpSp>
        <p:nvGrpSpPr>
          <p:cNvPr id="42" name="Gruppieren 41">
            <a:extLst>
              <a:ext uri="{FF2B5EF4-FFF2-40B4-BE49-F238E27FC236}">
                <a16:creationId xmlns:a16="http://schemas.microsoft.com/office/drawing/2014/main" id="{A1260389-1BED-4873-B286-66480C0930A2}"/>
              </a:ext>
            </a:extLst>
          </p:cNvPr>
          <p:cNvGrpSpPr/>
          <p:nvPr/>
        </p:nvGrpSpPr>
        <p:grpSpPr>
          <a:xfrm>
            <a:off x="4411642" y="4290871"/>
            <a:ext cx="354584" cy="392656"/>
            <a:chOff x="1171282" y="4740286"/>
            <a:chExt cx="354584" cy="392656"/>
          </a:xfrm>
        </p:grpSpPr>
        <p:sp>
          <p:nvSpPr>
            <p:cNvPr id="61" name="Runde Klammer links/rechts 60">
              <a:extLst>
                <a:ext uri="{FF2B5EF4-FFF2-40B4-BE49-F238E27FC236}">
                  <a16:creationId xmlns:a16="http://schemas.microsoft.com/office/drawing/2014/main" id="{3BBCD908-B46C-4E59-A0C1-F7EDA3A79A4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62" name="Textfeld 61">
              <a:extLst>
                <a:ext uri="{FF2B5EF4-FFF2-40B4-BE49-F238E27FC236}">
                  <a16:creationId xmlns:a16="http://schemas.microsoft.com/office/drawing/2014/main" id="{8546A47B-DDE2-4768-B403-4ADFA83EA733}"/>
                </a:ext>
              </a:extLst>
            </p:cNvPr>
            <p:cNvSpPr txBox="1"/>
            <p:nvPr/>
          </p:nvSpPr>
          <p:spPr>
            <a:xfrm>
              <a:off x="1171282" y="4855943"/>
              <a:ext cx="354584" cy="276999"/>
            </a:xfrm>
            <a:prstGeom prst="rect">
              <a:avLst/>
            </a:prstGeom>
            <a:noFill/>
          </p:spPr>
          <p:txBody>
            <a:bodyPr wrap="none" rtlCol="0">
              <a:spAutoFit/>
            </a:bodyPr>
            <a:lstStyle/>
            <a:p>
              <a:r>
                <a:rPr lang="de-DE" sz="1200" dirty="0"/>
                <a:t>h0</a:t>
              </a:r>
            </a:p>
          </p:txBody>
        </p:sp>
      </p:grpSp>
      <p:sp>
        <p:nvSpPr>
          <p:cNvPr id="64" name="Textfeld 63">
            <a:extLst>
              <a:ext uri="{FF2B5EF4-FFF2-40B4-BE49-F238E27FC236}">
                <a16:creationId xmlns:a16="http://schemas.microsoft.com/office/drawing/2014/main" id="{FD60EBDE-7285-48F1-BB2F-7C8002F3F669}"/>
              </a:ext>
            </a:extLst>
          </p:cNvPr>
          <p:cNvSpPr txBox="1"/>
          <p:nvPr/>
        </p:nvSpPr>
        <p:spPr>
          <a:xfrm>
            <a:off x="3499524" y="4232756"/>
            <a:ext cx="920445" cy="246221"/>
          </a:xfrm>
          <a:prstGeom prst="rect">
            <a:avLst/>
          </a:prstGeom>
          <a:noFill/>
        </p:spPr>
        <p:txBody>
          <a:bodyPr wrap="none" rtlCol="0">
            <a:spAutoFit/>
          </a:bodyPr>
          <a:lstStyle/>
          <a:p>
            <a:pPr algn="ctr"/>
            <a:r>
              <a:rPr lang="de-DE" sz="1000" i="1" dirty="0"/>
              <a:t>Hidden State</a:t>
            </a:r>
          </a:p>
        </p:txBody>
      </p:sp>
      <p:cxnSp>
        <p:nvCxnSpPr>
          <p:cNvPr id="65" name="Gerade Verbindung mit Pfeil 64">
            <a:extLst>
              <a:ext uri="{FF2B5EF4-FFF2-40B4-BE49-F238E27FC236}">
                <a16:creationId xmlns:a16="http://schemas.microsoft.com/office/drawing/2014/main" id="{15CF8E49-98E9-493C-AE2F-C8BBB1A4E3FC}"/>
              </a:ext>
            </a:extLst>
          </p:cNvPr>
          <p:cNvCxnSpPr/>
          <p:nvPr/>
        </p:nvCxnSpPr>
        <p:spPr bwMode="auto">
          <a:xfrm flipH="1">
            <a:off x="5395169" y="3542177"/>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Gerade Verbindung mit Pfeil 65">
            <a:extLst>
              <a:ext uri="{FF2B5EF4-FFF2-40B4-BE49-F238E27FC236}">
                <a16:creationId xmlns:a16="http://schemas.microsoft.com/office/drawing/2014/main" id="{17429399-25F9-4E81-9B9E-4093BCAB4784}"/>
              </a:ext>
            </a:extLst>
          </p:cNvPr>
          <p:cNvCxnSpPr/>
          <p:nvPr/>
        </p:nvCxnSpPr>
        <p:spPr bwMode="auto">
          <a:xfrm flipH="1">
            <a:off x="6206969" y="353072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7" name="Gerade Verbindung mit Pfeil 66">
            <a:extLst>
              <a:ext uri="{FF2B5EF4-FFF2-40B4-BE49-F238E27FC236}">
                <a16:creationId xmlns:a16="http://schemas.microsoft.com/office/drawing/2014/main" id="{460E4BD6-5BCD-4ACB-B693-F7C7C0391354}"/>
              </a:ext>
            </a:extLst>
          </p:cNvPr>
          <p:cNvCxnSpPr/>
          <p:nvPr/>
        </p:nvCxnSpPr>
        <p:spPr bwMode="auto">
          <a:xfrm flipH="1">
            <a:off x="7070809" y="3538774"/>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8" name="Gerade Verbindung mit Pfeil 67">
            <a:extLst>
              <a:ext uri="{FF2B5EF4-FFF2-40B4-BE49-F238E27FC236}">
                <a16:creationId xmlns:a16="http://schemas.microsoft.com/office/drawing/2014/main" id="{88099B6B-ADE5-4999-95D0-87A730CEA0F4}"/>
              </a:ext>
            </a:extLst>
          </p:cNvPr>
          <p:cNvCxnSpPr/>
          <p:nvPr/>
        </p:nvCxnSpPr>
        <p:spPr bwMode="auto">
          <a:xfrm flipH="1">
            <a:off x="10504480" y="3546365"/>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9" name="Gerade Verbindung mit Pfeil 68">
            <a:extLst>
              <a:ext uri="{FF2B5EF4-FFF2-40B4-BE49-F238E27FC236}">
                <a16:creationId xmlns:a16="http://schemas.microsoft.com/office/drawing/2014/main" id="{7B6D586F-D058-4914-A963-F67CC9C9F86D}"/>
              </a:ext>
            </a:extLst>
          </p:cNvPr>
          <p:cNvCxnSpPr/>
          <p:nvPr/>
        </p:nvCxnSpPr>
        <p:spPr bwMode="auto">
          <a:xfrm flipH="1">
            <a:off x="7945589" y="3531848"/>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0" name="Gerade Verbindung mit Pfeil 69">
            <a:extLst>
              <a:ext uri="{FF2B5EF4-FFF2-40B4-BE49-F238E27FC236}">
                <a16:creationId xmlns:a16="http://schemas.microsoft.com/office/drawing/2014/main" id="{1F5C33F9-43E2-4877-8A61-BFB5700249AA}"/>
              </a:ext>
            </a:extLst>
          </p:cNvPr>
          <p:cNvCxnSpPr/>
          <p:nvPr/>
        </p:nvCxnSpPr>
        <p:spPr bwMode="auto">
          <a:xfrm flipH="1">
            <a:off x="8783087" y="3532213"/>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1" name="Gerade Verbindung mit Pfeil 70">
            <a:extLst>
              <a:ext uri="{FF2B5EF4-FFF2-40B4-BE49-F238E27FC236}">
                <a16:creationId xmlns:a16="http://schemas.microsoft.com/office/drawing/2014/main" id="{12014D5B-A630-43D9-95B3-4AEFBBF6F942}"/>
              </a:ext>
            </a:extLst>
          </p:cNvPr>
          <p:cNvCxnSpPr/>
          <p:nvPr/>
        </p:nvCxnSpPr>
        <p:spPr bwMode="auto">
          <a:xfrm flipH="1">
            <a:off x="9634824" y="3535042"/>
            <a:ext cx="1" cy="1370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Verbinder: gekrümmt 73">
            <a:extLst>
              <a:ext uri="{FF2B5EF4-FFF2-40B4-BE49-F238E27FC236}">
                <a16:creationId xmlns:a16="http://schemas.microsoft.com/office/drawing/2014/main" id="{396A8F61-51C8-4D3D-9E55-DB4F50E9EBF4}"/>
              </a:ext>
            </a:extLst>
          </p:cNvPr>
          <p:cNvCxnSpPr>
            <a:stCxn id="61" idx="3"/>
            <a:endCxn id="39" idx="1"/>
          </p:cNvCxnSpPr>
          <p:nvPr/>
        </p:nvCxnSpPr>
        <p:spPr bwMode="auto">
          <a:xfrm flipV="1">
            <a:off x="4713696" y="3890428"/>
            <a:ext cx="540572" cy="46544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76" name="Gruppieren 75">
            <a:extLst>
              <a:ext uri="{FF2B5EF4-FFF2-40B4-BE49-F238E27FC236}">
                <a16:creationId xmlns:a16="http://schemas.microsoft.com/office/drawing/2014/main" id="{2C312832-1C0F-43B7-B13E-184148CBB8ED}"/>
              </a:ext>
            </a:extLst>
          </p:cNvPr>
          <p:cNvGrpSpPr/>
          <p:nvPr/>
        </p:nvGrpSpPr>
        <p:grpSpPr>
          <a:xfrm>
            <a:off x="5256687" y="4295941"/>
            <a:ext cx="354584" cy="392656"/>
            <a:chOff x="1171282" y="4740286"/>
            <a:chExt cx="354584" cy="392656"/>
          </a:xfrm>
        </p:grpSpPr>
        <p:sp>
          <p:nvSpPr>
            <p:cNvPr id="77" name="Runde Klammer links/rechts 76">
              <a:extLst>
                <a:ext uri="{FF2B5EF4-FFF2-40B4-BE49-F238E27FC236}">
                  <a16:creationId xmlns:a16="http://schemas.microsoft.com/office/drawing/2014/main" id="{5753E403-CDAC-4699-AEE9-051EB799AC80}"/>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78" name="Textfeld 77">
              <a:extLst>
                <a:ext uri="{FF2B5EF4-FFF2-40B4-BE49-F238E27FC236}">
                  <a16:creationId xmlns:a16="http://schemas.microsoft.com/office/drawing/2014/main" id="{47C4F335-DA2A-4025-9A99-3247FFC5E7A5}"/>
                </a:ext>
              </a:extLst>
            </p:cNvPr>
            <p:cNvSpPr txBox="1"/>
            <p:nvPr/>
          </p:nvSpPr>
          <p:spPr>
            <a:xfrm>
              <a:off x="1171282" y="4855943"/>
              <a:ext cx="354584" cy="276999"/>
            </a:xfrm>
            <a:prstGeom prst="rect">
              <a:avLst/>
            </a:prstGeom>
            <a:noFill/>
          </p:spPr>
          <p:txBody>
            <a:bodyPr wrap="none" rtlCol="0">
              <a:spAutoFit/>
            </a:bodyPr>
            <a:lstStyle/>
            <a:p>
              <a:r>
                <a:rPr lang="de-DE" sz="1200" dirty="0"/>
                <a:t>h1</a:t>
              </a:r>
            </a:p>
          </p:txBody>
        </p:sp>
      </p:grpSp>
      <p:cxnSp>
        <p:nvCxnSpPr>
          <p:cNvPr id="81" name="Gerade Verbindung mit Pfeil 80">
            <a:extLst>
              <a:ext uri="{FF2B5EF4-FFF2-40B4-BE49-F238E27FC236}">
                <a16:creationId xmlns:a16="http://schemas.microsoft.com/office/drawing/2014/main" id="{9164B17B-5AEF-4795-A79E-88ACF15342DE}"/>
              </a:ext>
            </a:extLst>
          </p:cNvPr>
          <p:cNvCxnSpPr>
            <a:stCxn id="22" idx="0"/>
            <a:endCxn id="77" idx="0"/>
          </p:cNvCxnSpPr>
          <p:nvPr/>
        </p:nvCxnSpPr>
        <p:spPr bwMode="auto">
          <a:xfrm>
            <a:off x="5405050" y="408953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3" name="Gruppieren 82">
            <a:extLst>
              <a:ext uri="{FF2B5EF4-FFF2-40B4-BE49-F238E27FC236}">
                <a16:creationId xmlns:a16="http://schemas.microsoft.com/office/drawing/2014/main" id="{12496037-9801-4FDC-A012-0BB56DCD6590}"/>
              </a:ext>
            </a:extLst>
          </p:cNvPr>
          <p:cNvGrpSpPr/>
          <p:nvPr/>
        </p:nvGrpSpPr>
        <p:grpSpPr>
          <a:xfrm>
            <a:off x="6058323" y="4305496"/>
            <a:ext cx="354584" cy="392656"/>
            <a:chOff x="1171282" y="4740286"/>
            <a:chExt cx="354584" cy="392656"/>
          </a:xfrm>
        </p:grpSpPr>
        <p:sp>
          <p:nvSpPr>
            <p:cNvPr id="84" name="Runde Klammer links/rechts 83">
              <a:extLst>
                <a:ext uri="{FF2B5EF4-FFF2-40B4-BE49-F238E27FC236}">
                  <a16:creationId xmlns:a16="http://schemas.microsoft.com/office/drawing/2014/main" id="{364755E4-8457-4567-91B3-F2C03C1A458C}"/>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5" name="Textfeld 84">
              <a:extLst>
                <a:ext uri="{FF2B5EF4-FFF2-40B4-BE49-F238E27FC236}">
                  <a16:creationId xmlns:a16="http://schemas.microsoft.com/office/drawing/2014/main" id="{4BAFE7FC-086A-493A-8128-F90327E36D37}"/>
                </a:ext>
              </a:extLst>
            </p:cNvPr>
            <p:cNvSpPr txBox="1"/>
            <p:nvPr/>
          </p:nvSpPr>
          <p:spPr>
            <a:xfrm>
              <a:off x="1171282" y="4855943"/>
              <a:ext cx="354584" cy="276999"/>
            </a:xfrm>
            <a:prstGeom prst="rect">
              <a:avLst/>
            </a:prstGeom>
            <a:noFill/>
          </p:spPr>
          <p:txBody>
            <a:bodyPr wrap="none" rtlCol="0">
              <a:spAutoFit/>
            </a:bodyPr>
            <a:lstStyle/>
            <a:p>
              <a:r>
                <a:rPr lang="de-DE" sz="1200" dirty="0"/>
                <a:t>h2</a:t>
              </a:r>
            </a:p>
          </p:txBody>
        </p:sp>
      </p:grpSp>
      <p:cxnSp>
        <p:nvCxnSpPr>
          <p:cNvPr id="86" name="Gerade Verbindung mit Pfeil 85">
            <a:extLst>
              <a:ext uri="{FF2B5EF4-FFF2-40B4-BE49-F238E27FC236}">
                <a16:creationId xmlns:a16="http://schemas.microsoft.com/office/drawing/2014/main" id="{26E915AA-50B7-4F48-9C18-439B810F651B}"/>
              </a:ext>
            </a:extLst>
          </p:cNvPr>
          <p:cNvCxnSpPr>
            <a:endCxn id="84" idx="0"/>
          </p:cNvCxnSpPr>
          <p:nvPr/>
        </p:nvCxnSpPr>
        <p:spPr bwMode="auto">
          <a:xfrm>
            <a:off x="6206686" y="4099092"/>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7" name="Gruppieren 86">
            <a:extLst>
              <a:ext uri="{FF2B5EF4-FFF2-40B4-BE49-F238E27FC236}">
                <a16:creationId xmlns:a16="http://schemas.microsoft.com/office/drawing/2014/main" id="{7FD7A266-1082-4E66-A655-B3A0591C0A1C}"/>
              </a:ext>
            </a:extLst>
          </p:cNvPr>
          <p:cNvGrpSpPr/>
          <p:nvPr/>
        </p:nvGrpSpPr>
        <p:grpSpPr>
          <a:xfrm>
            <a:off x="6932033" y="4312771"/>
            <a:ext cx="354584" cy="392656"/>
            <a:chOff x="1171282" y="4740286"/>
            <a:chExt cx="354584" cy="392656"/>
          </a:xfrm>
        </p:grpSpPr>
        <p:sp>
          <p:nvSpPr>
            <p:cNvPr id="88" name="Runde Klammer links/rechts 87">
              <a:extLst>
                <a:ext uri="{FF2B5EF4-FFF2-40B4-BE49-F238E27FC236}">
                  <a16:creationId xmlns:a16="http://schemas.microsoft.com/office/drawing/2014/main" id="{5047595E-0A7C-4CF2-AEC4-AC8932EEF3E2}"/>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89" name="Textfeld 88">
              <a:extLst>
                <a:ext uri="{FF2B5EF4-FFF2-40B4-BE49-F238E27FC236}">
                  <a16:creationId xmlns:a16="http://schemas.microsoft.com/office/drawing/2014/main" id="{43E3B0EF-3FE0-41E0-8CB5-7D950D41B8B9}"/>
                </a:ext>
              </a:extLst>
            </p:cNvPr>
            <p:cNvSpPr txBox="1"/>
            <p:nvPr/>
          </p:nvSpPr>
          <p:spPr>
            <a:xfrm>
              <a:off x="1171282" y="4855943"/>
              <a:ext cx="354584" cy="276999"/>
            </a:xfrm>
            <a:prstGeom prst="rect">
              <a:avLst/>
            </a:prstGeom>
            <a:noFill/>
          </p:spPr>
          <p:txBody>
            <a:bodyPr wrap="none" rtlCol="0">
              <a:spAutoFit/>
            </a:bodyPr>
            <a:lstStyle/>
            <a:p>
              <a:r>
                <a:rPr lang="de-DE" sz="1200" dirty="0"/>
                <a:t>h3</a:t>
              </a:r>
            </a:p>
          </p:txBody>
        </p:sp>
      </p:grpSp>
      <p:cxnSp>
        <p:nvCxnSpPr>
          <p:cNvPr id="90" name="Gerade Verbindung mit Pfeil 89">
            <a:extLst>
              <a:ext uri="{FF2B5EF4-FFF2-40B4-BE49-F238E27FC236}">
                <a16:creationId xmlns:a16="http://schemas.microsoft.com/office/drawing/2014/main" id="{8D278EB9-C657-44D1-AC18-DE6655D23C22}"/>
              </a:ext>
            </a:extLst>
          </p:cNvPr>
          <p:cNvCxnSpPr>
            <a:endCxn id="88" idx="0"/>
          </p:cNvCxnSpPr>
          <p:nvPr/>
        </p:nvCxnSpPr>
        <p:spPr bwMode="auto">
          <a:xfrm>
            <a:off x="7080396"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1" name="Gruppieren 90">
            <a:extLst>
              <a:ext uri="{FF2B5EF4-FFF2-40B4-BE49-F238E27FC236}">
                <a16:creationId xmlns:a16="http://schemas.microsoft.com/office/drawing/2014/main" id="{334B8B05-91A3-448D-9F27-B53AED1FA559}"/>
              </a:ext>
            </a:extLst>
          </p:cNvPr>
          <p:cNvGrpSpPr/>
          <p:nvPr/>
        </p:nvGrpSpPr>
        <p:grpSpPr>
          <a:xfrm>
            <a:off x="7790489" y="4303745"/>
            <a:ext cx="354584" cy="392656"/>
            <a:chOff x="1171282" y="4740286"/>
            <a:chExt cx="354584" cy="392656"/>
          </a:xfrm>
        </p:grpSpPr>
        <p:sp>
          <p:nvSpPr>
            <p:cNvPr id="92" name="Runde Klammer links/rechts 91">
              <a:extLst>
                <a:ext uri="{FF2B5EF4-FFF2-40B4-BE49-F238E27FC236}">
                  <a16:creationId xmlns:a16="http://schemas.microsoft.com/office/drawing/2014/main" id="{D1276633-B831-4B2B-838C-5FC63027DC15}"/>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3" name="Textfeld 92">
              <a:extLst>
                <a:ext uri="{FF2B5EF4-FFF2-40B4-BE49-F238E27FC236}">
                  <a16:creationId xmlns:a16="http://schemas.microsoft.com/office/drawing/2014/main" id="{BDD3692F-73B2-46A2-990B-1EE300F57381}"/>
                </a:ext>
              </a:extLst>
            </p:cNvPr>
            <p:cNvSpPr txBox="1"/>
            <p:nvPr/>
          </p:nvSpPr>
          <p:spPr>
            <a:xfrm>
              <a:off x="1171282" y="4855943"/>
              <a:ext cx="354584" cy="276999"/>
            </a:xfrm>
            <a:prstGeom prst="rect">
              <a:avLst/>
            </a:prstGeom>
            <a:noFill/>
          </p:spPr>
          <p:txBody>
            <a:bodyPr wrap="none" rtlCol="0">
              <a:spAutoFit/>
            </a:bodyPr>
            <a:lstStyle/>
            <a:p>
              <a:r>
                <a:rPr lang="de-DE" sz="1200" dirty="0"/>
                <a:t>h4</a:t>
              </a:r>
            </a:p>
          </p:txBody>
        </p:sp>
      </p:grpSp>
      <p:cxnSp>
        <p:nvCxnSpPr>
          <p:cNvPr id="94" name="Gerade Verbindung mit Pfeil 93">
            <a:extLst>
              <a:ext uri="{FF2B5EF4-FFF2-40B4-BE49-F238E27FC236}">
                <a16:creationId xmlns:a16="http://schemas.microsoft.com/office/drawing/2014/main" id="{F654EBF1-40BC-4F6B-9CC5-30F9B5AA6520}"/>
              </a:ext>
            </a:extLst>
          </p:cNvPr>
          <p:cNvCxnSpPr>
            <a:endCxn id="92" idx="0"/>
          </p:cNvCxnSpPr>
          <p:nvPr/>
        </p:nvCxnSpPr>
        <p:spPr bwMode="auto">
          <a:xfrm>
            <a:off x="793885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5" name="Gruppieren 94">
            <a:extLst>
              <a:ext uri="{FF2B5EF4-FFF2-40B4-BE49-F238E27FC236}">
                <a16:creationId xmlns:a16="http://schemas.microsoft.com/office/drawing/2014/main" id="{A6FF3D1A-960D-429E-9A2F-85CA3E063448}"/>
              </a:ext>
            </a:extLst>
          </p:cNvPr>
          <p:cNvGrpSpPr/>
          <p:nvPr/>
        </p:nvGrpSpPr>
        <p:grpSpPr>
          <a:xfrm>
            <a:off x="8650149" y="4312771"/>
            <a:ext cx="354584" cy="392656"/>
            <a:chOff x="1171282" y="4740286"/>
            <a:chExt cx="354584" cy="392656"/>
          </a:xfrm>
        </p:grpSpPr>
        <p:sp>
          <p:nvSpPr>
            <p:cNvPr id="96" name="Runde Klammer links/rechts 95">
              <a:extLst>
                <a:ext uri="{FF2B5EF4-FFF2-40B4-BE49-F238E27FC236}">
                  <a16:creationId xmlns:a16="http://schemas.microsoft.com/office/drawing/2014/main" id="{8E8CE665-020A-4EDA-AC89-4B820A7FCDE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97" name="Textfeld 96">
              <a:extLst>
                <a:ext uri="{FF2B5EF4-FFF2-40B4-BE49-F238E27FC236}">
                  <a16:creationId xmlns:a16="http://schemas.microsoft.com/office/drawing/2014/main" id="{A7BEBC1B-5DFB-4255-9D57-FC14F6B532DE}"/>
                </a:ext>
              </a:extLst>
            </p:cNvPr>
            <p:cNvSpPr txBox="1"/>
            <p:nvPr/>
          </p:nvSpPr>
          <p:spPr>
            <a:xfrm>
              <a:off x="1171282" y="4855943"/>
              <a:ext cx="354584" cy="276999"/>
            </a:xfrm>
            <a:prstGeom prst="rect">
              <a:avLst/>
            </a:prstGeom>
            <a:noFill/>
          </p:spPr>
          <p:txBody>
            <a:bodyPr wrap="none" rtlCol="0">
              <a:spAutoFit/>
            </a:bodyPr>
            <a:lstStyle/>
            <a:p>
              <a:r>
                <a:rPr lang="de-DE" sz="1200" dirty="0"/>
                <a:t>h5</a:t>
              </a:r>
            </a:p>
          </p:txBody>
        </p:sp>
      </p:grpSp>
      <p:cxnSp>
        <p:nvCxnSpPr>
          <p:cNvPr id="98" name="Gerade Verbindung mit Pfeil 97">
            <a:extLst>
              <a:ext uri="{FF2B5EF4-FFF2-40B4-BE49-F238E27FC236}">
                <a16:creationId xmlns:a16="http://schemas.microsoft.com/office/drawing/2014/main" id="{AC7EE6B6-8E97-4795-BF80-4C63344F7195}"/>
              </a:ext>
            </a:extLst>
          </p:cNvPr>
          <p:cNvCxnSpPr>
            <a:endCxn id="96" idx="0"/>
          </p:cNvCxnSpPr>
          <p:nvPr/>
        </p:nvCxnSpPr>
        <p:spPr bwMode="auto">
          <a:xfrm>
            <a:off x="8798512" y="4106367"/>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99" name="Gruppieren 98">
            <a:extLst>
              <a:ext uri="{FF2B5EF4-FFF2-40B4-BE49-F238E27FC236}">
                <a16:creationId xmlns:a16="http://schemas.microsoft.com/office/drawing/2014/main" id="{45A5CCC5-32C9-485F-A9E9-36A36DCF72FE}"/>
              </a:ext>
            </a:extLst>
          </p:cNvPr>
          <p:cNvGrpSpPr/>
          <p:nvPr/>
        </p:nvGrpSpPr>
        <p:grpSpPr>
          <a:xfrm>
            <a:off x="9480880" y="4303745"/>
            <a:ext cx="354584" cy="392656"/>
            <a:chOff x="1171282" y="4740286"/>
            <a:chExt cx="354584" cy="392656"/>
          </a:xfrm>
        </p:grpSpPr>
        <p:sp>
          <p:nvSpPr>
            <p:cNvPr id="100" name="Runde Klammer links/rechts 99">
              <a:extLst>
                <a:ext uri="{FF2B5EF4-FFF2-40B4-BE49-F238E27FC236}">
                  <a16:creationId xmlns:a16="http://schemas.microsoft.com/office/drawing/2014/main" id="{D7EE99D5-0137-4108-BB8D-A4FCB16F2DE1}"/>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1" name="Textfeld 100">
              <a:extLst>
                <a:ext uri="{FF2B5EF4-FFF2-40B4-BE49-F238E27FC236}">
                  <a16:creationId xmlns:a16="http://schemas.microsoft.com/office/drawing/2014/main" id="{19A8275F-405E-4180-8C56-C478DE73ABBD}"/>
                </a:ext>
              </a:extLst>
            </p:cNvPr>
            <p:cNvSpPr txBox="1"/>
            <p:nvPr/>
          </p:nvSpPr>
          <p:spPr>
            <a:xfrm>
              <a:off x="1171282" y="4855943"/>
              <a:ext cx="354584" cy="276999"/>
            </a:xfrm>
            <a:prstGeom prst="rect">
              <a:avLst/>
            </a:prstGeom>
            <a:noFill/>
          </p:spPr>
          <p:txBody>
            <a:bodyPr wrap="none" rtlCol="0">
              <a:spAutoFit/>
            </a:bodyPr>
            <a:lstStyle/>
            <a:p>
              <a:r>
                <a:rPr lang="de-DE" sz="1200" dirty="0"/>
                <a:t>h6</a:t>
              </a:r>
            </a:p>
          </p:txBody>
        </p:sp>
      </p:grpSp>
      <p:cxnSp>
        <p:nvCxnSpPr>
          <p:cNvPr id="102" name="Gerade Verbindung mit Pfeil 101">
            <a:extLst>
              <a:ext uri="{FF2B5EF4-FFF2-40B4-BE49-F238E27FC236}">
                <a16:creationId xmlns:a16="http://schemas.microsoft.com/office/drawing/2014/main" id="{56DB0CE1-FAA7-4A62-9F4A-011CD7772630}"/>
              </a:ext>
            </a:extLst>
          </p:cNvPr>
          <p:cNvCxnSpPr>
            <a:endCxn id="100" idx="0"/>
          </p:cNvCxnSpPr>
          <p:nvPr/>
        </p:nvCxnSpPr>
        <p:spPr bwMode="auto">
          <a:xfrm>
            <a:off x="9629243"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3" name="Gruppieren 102">
            <a:extLst>
              <a:ext uri="{FF2B5EF4-FFF2-40B4-BE49-F238E27FC236}">
                <a16:creationId xmlns:a16="http://schemas.microsoft.com/office/drawing/2014/main" id="{53459D1C-41D9-4A48-90FA-B217D2B18D03}"/>
              </a:ext>
            </a:extLst>
          </p:cNvPr>
          <p:cNvGrpSpPr/>
          <p:nvPr/>
        </p:nvGrpSpPr>
        <p:grpSpPr>
          <a:xfrm>
            <a:off x="10374939" y="4303745"/>
            <a:ext cx="354584" cy="392656"/>
            <a:chOff x="1171282" y="4740286"/>
            <a:chExt cx="354584" cy="392656"/>
          </a:xfrm>
        </p:grpSpPr>
        <p:sp>
          <p:nvSpPr>
            <p:cNvPr id="104" name="Runde Klammer links/rechts 103">
              <a:extLst>
                <a:ext uri="{FF2B5EF4-FFF2-40B4-BE49-F238E27FC236}">
                  <a16:creationId xmlns:a16="http://schemas.microsoft.com/office/drawing/2014/main" id="{DAF55032-55C4-4D95-AD0A-049E3FD2E4D9}"/>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05" name="Textfeld 104">
              <a:extLst>
                <a:ext uri="{FF2B5EF4-FFF2-40B4-BE49-F238E27FC236}">
                  <a16:creationId xmlns:a16="http://schemas.microsoft.com/office/drawing/2014/main" id="{09B805C4-CBB3-4CAB-A362-3B722CD733B9}"/>
                </a:ext>
              </a:extLst>
            </p:cNvPr>
            <p:cNvSpPr txBox="1"/>
            <p:nvPr/>
          </p:nvSpPr>
          <p:spPr>
            <a:xfrm>
              <a:off x="1171282" y="4855943"/>
              <a:ext cx="354584" cy="276999"/>
            </a:xfrm>
            <a:prstGeom prst="rect">
              <a:avLst/>
            </a:prstGeom>
            <a:noFill/>
          </p:spPr>
          <p:txBody>
            <a:bodyPr wrap="none" rtlCol="0">
              <a:spAutoFit/>
            </a:bodyPr>
            <a:lstStyle/>
            <a:p>
              <a:r>
                <a:rPr lang="de-DE" sz="1200" dirty="0"/>
                <a:t>h7</a:t>
              </a:r>
            </a:p>
          </p:txBody>
        </p:sp>
      </p:grpSp>
      <p:cxnSp>
        <p:nvCxnSpPr>
          <p:cNvPr id="106" name="Gerade Verbindung mit Pfeil 105">
            <a:extLst>
              <a:ext uri="{FF2B5EF4-FFF2-40B4-BE49-F238E27FC236}">
                <a16:creationId xmlns:a16="http://schemas.microsoft.com/office/drawing/2014/main" id="{7A88BA72-ED89-4101-AF9D-2E8771CD9596}"/>
              </a:ext>
            </a:extLst>
          </p:cNvPr>
          <p:cNvCxnSpPr>
            <a:endCxn id="104" idx="0"/>
          </p:cNvCxnSpPr>
          <p:nvPr/>
        </p:nvCxnSpPr>
        <p:spPr bwMode="auto">
          <a:xfrm>
            <a:off x="10523302" y="4097341"/>
            <a:ext cx="2664" cy="2064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Verbinder: gekrümmt 106">
            <a:extLst>
              <a:ext uri="{FF2B5EF4-FFF2-40B4-BE49-F238E27FC236}">
                <a16:creationId xmlns:a16="http://schemas.microsoft.com/office/drawing/2014/main" id="{A8A2EB44-4913-475F-B2AA-410E4BC38B45}"/>
              </a:ext>
            </a:extLst>
          </p:cNvPr>
          <p:cNvCxnSpPr>
            <a:stCxn id="77" idx="3"/>
            <a:endCxn id="44" idx="3"/>
          </p:cNvCxnSpPr>
          <p:nvPr/>
        </p:nvCxnSpPr>
        <p:spPr bwMode="auto">
          <a:xfrm flipV="1">
            <a:off x="5558741" y="3889482"/>
            <a:ext cx="497215" cy="47145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09" name="Verbinder: gekrümmt 108">
            <a:extLst>
              <a:ext uri="{FF2B5EF4-FFF2-40B4-BE49-F238E27FC236}">
                <a16:creationId xmlns:a16="http://schemas.microsoft.com/office/drawing/2014/main" id="{5C459379-721F-43C2-9CF9-CF7794C8119B}"/>
              </a:ext>
            </a:extLst>
          </p:cNvPr>
          <p:cNvCxnSpPr>
            <a:endCxn id="47" idx="3"/>
          </p:cNvCxnSpPr>
          <p:nvPr/>
        </p:nvCxnSpPr>
        <p:spPr bwMode="auto">
          <a:xfrm flipV="1">
            <a:off x="6390572" y="3889482"/>
            <a:ext cx="516394" cy="466386"/>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1" name="Verbinder: gekrümmt 110">
            <a:extLst>
              <a:ext uri="{FF2B5EF4-FFF2-40B4-BE49-F238E27FC236}">
                <a16:creationId xmlns:a16="http://schemas.microsoft.com/office/drawing/2014/main" id="{A15CDAFE-8260-4E4E-A185-0F73EB42A06D}"/>
              </a:ext>
            </a:extLst>
          </p:cNvPr>
          <p:cNvCxnSpPr>
            <a:stCxn id="88" idx="3"/>
            <a:endCxn id="50" idx="3"/>
          </p:cNvCxnSpPr>
          <p:nvPr/>
        </p:nvCxnSpPr>
        <p:spPr bwMode="auto">
          <a:xfrm flipV="1">
            <a:off x="7234087" y="3886814"/>
            <a:ext cx="544620" cy="490954"/>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3" name="Verbinder: gekrümmt 112">
            <a:extLst>
              <a:ext uri="{FF2B5EF4-FFF2-40B4-BE49-F238E27FC236}">
                <a16:creationId xmlns:a16="http://schemas.microsoft.com/office/drawing/2014/main" id="{AC09E222-2BC3-4E5B-BFB8-BD6DBA801C12}"/>
              </a:ext>
            </a:extLst>
          </p:cNvPr>
          <p:cNvCxnSpPr>
            <a:stCxn id="92" idx="3"/>
            <a:endCxn id="53" idx="3"/>
          </p:cNvCxnSpPr>
          <p:nvPr/>
        </p:nvCxnSpPr>
        <p:spPr bwMode="auto">
          <a:xfrm flipV="1">
            <a:off x="8092543" y="3889482"/>
            <a:ext cx="540864" cy="4792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5" name="Verbinder: gekrümmt 114">
            <a:extLst>
              <a:ext uri="{FF2B5EF4-FFF2-40B4-BE49-F238E27FC236}">
                <a16:creationId xmlns:a16="http://schemas.microsoft.com/office/drawing/2014/main" id="{543055C1-5418-4E19-ACD1-543B92FFD8F4}"/>
              </a:ext>
            </a:extLst>
          </p:cNvPr>
          <p:cNvCxnSpPr>
            <a:stCxn id="96" idx="3"/>
            <a:endCxn id="56" idx="3"/>
          </p:cNvCxnSpPr>
          <p:nvPr/>
        </p:nvCxnSpPr>
        <p:spPr bwMode="auto">
          <a:xfrm flipV="1">
            <a:off x="8952203" y="3890008"/>
            <a:ext cx="523729" cy="487760"/>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17" name="Verbinder: gekrümmt 116">
            <a:extLst>
              <a:ext uri="{FF2B5EF4-FFF2-40B4-BE49-F238E27FC236}">
                <a16:creationId xmlns:a16="http://schemas.microsoft.com/office/drawing/2014/main" id="{981A6CEB-1AE3-4570-9E1F-37C28BD3F946}"/>
              </a:ext>
            </a:extLst>
          </p:cNvPr>
          <p:cNvCxnSpPr>
            <a:stCxn id="100" idx="3"/>
            <a:endCxn id="60" idx="1"/>
          </p:cNvCxnSpPr>
          <p:nvPr/>
        </p:nvCxnSpPr>
        <p:spPr bwMode="auto">
          <a:xfrm flipV="1">
            <a:off x="9782934" y="3887760"/>
            <a:ext cx="590016" cy="48098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grpSp>
        <p:nvGrpSpPr>
          <p:cNvPr id="121" name="Gruppieren 120">
            <a:extLst>
              <a:ext uri="{FF2B5EF4-FFF2-40B4-BE49-F238E27FC236}">
                <a16:creationId xmlns:a16="http://schemas.microsoft.com/office/drawing/2014/main" id="{52879210-57B2-47A6-9F81-82A11B35A8AA}"/>
              </a:ext>
            </a:extLst>
          </p:cNvPr>
          <p:cNvGrpSpPr/>
          <p:nvPr/>
        </p:nvGrpSpPr>
        <p:grpSpPr>
          <a:xfrm rot="10800000">
            <a:off x="5206855" y="4945858"/>
            <a:ext cx="432898" cy="400110"/>
            <a:chOff x="740859" y="4138842"/>
            <a:chExt cx="432898" cy="400110"/>
          </a:xfrm>
        </p:grpSpPr>
        <p:sp>
          <p:nvSpPr>
            <p:cNvPr id="122" name="Trapezoid 121">
              <a:extLst>
                <a:ext uri="{FF2B5EF4-FFF2-40B4-BE49-F238E27FC236}">
                  <a16:creationId xmlns:a16="http://schemas.microsoft.com/office/drawing/2014/main" id="{025E4CAD-6990-43E0-92DD-980B8EDC2ACA}"/>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23" name="Textfeld 122">
              <a:extLst>
                <a:ext uri="{FF2B5EF4-FFF2-40B4-BE49-F238E27FC236}">
                  <a16:creationId xmlns:a16="http://schemas.microsoft.com/office/drawing/2014/main" id="{376F1EC8-2EB4-4AF5-A968-FFD539EC027A}"/>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25" name="Runde Klammer links/rechts 124">
            <a:extLst>
              <a:ext uri="{FF2B5EF4-FFF2-40B4-BE49-F238E27FC236}">
                <a16:creationId xmlns:a16="http://schemas.microsoft.com/office/drawing/2014/main" id="{E25BE626-3A27-495D-A716-1AA4A4DCA919}"/>
              </a:ext>
            </a:extLst>
          </p:cNvPr>
          <p:cNvSpPr/>
          <p:nvPr/>
        </p:nvSpPr>
        <p:spPr bwMode="auto">
          <a:xfrm rot="5400000">
            <a:off x="5273857"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27" name="Gerade Verbindung mit Pfeil 126">
            <a:extLst>
              <a:ext uri="{FF2B5EF4-FFF2-40B4-BE49-F238E27FC236}">
                <a16:creationId xmlns:a16="http://schemas.microsoft.com/office/drawing/2014/main" id="{2C9E19AE-D84E-4FC4-B7C4-78A20ADA5A3F}"/>
              </a:ext>
            </a:extLst>
          </p:cNvPr>
          <p:cNvCxnSpPr>
            <a:cxnSpLocks/>
          </p:cNvCxnSpPr>
          <p:nvPr/>
        </p:nvCxnSpPr>
        <p:spPr bwMode="auto">
          <a:xfrm>
            <a:off x="5423775"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Gerade Verbindung mit Pfeil 129">
            <a:extLst>
              <a:ext uri="{FF2B5EF4-FFF2-40B4-BE49-F238E27FC236}">
                <a16:creationId xmlns:a16="http://schemas.microsoft.com/office/drawing/2014/main" id="{C60ACB5B-3090-4A56-9972-EB866B24896E}"/>
              </a:ext>
            </a:extLst>
          </p:cNvPr>
          <p:cNvCxnSpPr>
            <a:cxnSpLocks/>
          </p:cNvCxnSpPr>
          <p:nvPr/>
        </p:nvCxnSpPr>
        <p:spPr bwMode="auto">
          <a:xfrm>
            <a:off x="5423304"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1" name="Textfeld 130">
            <a:extLst>
              <a:ext uri="{FF2B5EF4-FFF2-40B4-BE49-F238E27FC236}">
                <a16:creationId xmlns:a16="http://schemas.microsoft.com/office/drawing/2014/main" id="{0C8C8079-956A-4609-A345-1777C1C065F6}"/>
              </a:ext>
            </a:extLst>
          </p:cNvPr>
          <p:cNvSpPr txBox="1"/>
          <p:nvPr/>
        </p:nvSpPr>
        <p:spPr>
          <a:xfrm>
            <a:off x="5155697" y="6002234"/>
            <a:ext cx="556563" cy="400110"/>
          </a:xfrm>
          <a:prstGeom prst="rect">
            <a:avLst/>
          </a:prstGeom>
          <a:noFill/>
        </p:spPr>
        <p:txBody>
          <a:bodyPr wrap="none" rtlCol="0">
            <a:spAutoFit/>
          </a:bodyPr>
          <a:lstStyle/>
          <a:p>
            <a:r>
              <a:rPr lang="de-DE" sz="2000" dirty="0"/>
              <a:t>Ein</a:t>
            </a:r>
          </a:p>
        </p:txBody>
      </p:sp>
      <p:grpSp>
        <p:nvGrpSpPr>
          <p:cNvPr id="132" name="Gruppieren 131">
            <a:extLst>
              <a:ext uri="{FF2B5EF4-FFF2-40B4-BE49-F238E27FC236}">
                <a16:creationId xmlns:a16="http://schemas.microsoft.com/office/drawing/2014/main" id="{495DB3EF-72CE-41EB-A3BC-F920C70F4D2F}"/>
              </a:ext>
            </a:extLst>
          </p:cNvPr>
          <p:cNvGrpSpPr/>
          <p:nvPr/>
        </p:nvGrpSpPr>
        <p:grpSpPr>
          <a:xfrm rot="10800000">
            <a:off x="6005941" y="4945858"/>
            <a:ext cx="432898" cy="400110"/>
            <a:chOff x="740859" y="4138842"/>
            <a:chExt cx="432898" cy="400110"/>
          </a:xfrm>
        </p:grpSpPr>
        <p:sp>
          <p:nvSpPr>
            <p:cNvPr id="133" name="Trapezoid 132">
              <a:extLst>
                <a:ext uri="{FF2B5EF4-FFF2-40B4-BE49-F238E27FC236}">
                  <a16:creationId xmlns:a16="http://schemas.microsoft.com/office/drawing/2014/main" id="{EC8167CE-8445-4225-A37D-6D5AA0126755}"/>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34" name="Textfeld 133">
              <a:extLst>
                <a:ext uri="{FF2B5EF4-FFF2-40B4-BE49-F238E27FC236}">
                  <a16:creationId xmlns:a16="http://schemas.microsoft.com/office/drawing/2014/main" id="{64BD2533-E872-48EE-A97F-D34E4FDAC816}"/>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35" name="Runde Klammer links/rechts 134">
            <a:extLst>
              <a:ext uri="{FF2B5EF4-FFF2-40B4-BE49-F238E27FC236}">
                <a16:creationId xmlns:a16="http://schemas.microsoft.com/office/drawing/2014/main" id="{9693E01C-9E96-4F2E-8A3A-46E0EE98AA8D}"/>
              </a:ext>
            </a:extLst>
          </p:cNvPr>
          <p:cNvSpPr/>
          <p:nvPr/>
        </p:nvSpPr>
        <p:spPr bwMode="auto">
          <a:xfrm rot="5400000">
            <a:off x="6072943" y="5648442"/>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36" name="Gerade Verbindung mit Pfeil 135">
            <a:extLst>
              <a:ext uri="{FF2B5EF4-FFF2-40B4-BE49-F238E27FC236}">
                <a16:creationId xmlns:a16="http://schemas.microsoft.com/office/drawing/2014/main" id="{BC72E529-4E58-41C4-AD13-6A7F3396B56D}"/>
              </a:ext>
            </a:extLst>
          </p:cNvPr>
          <p:cNvCxnSpPr>
            <a:cxnSpLocks/>
          </p:cNvCxnSpPr>
          <p:nvPr/>
        </p:nvCxnSpPr>
        <p:spPr bwMode="auto">
          <a:xfrm>
            <a:off x="6222861" y="5352605"/>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7" name="Gerade Verbindung mit Pfeil 136">
            <a:extLst>
              <a:ext uri="{FF2B5EF4-FFF2-40B4-BE49-F238E27FC236}">
                <a16:creationId xmlns:a16="http://schemas.microsoft.com/office/drawing/2014/main" id="{19CB3B8B-AF2A-4D5E-9D60-D6251251BD6D}"/>
              </a:ext>
            </a:extLst>
          </p:cNvPr>
          <p:cNvCxnSpPr>
            <a:cxnSpLocks/>
          </p:cNvCxnSpPr>
          <p:nvPr/>
        </p:nvCxnSpPr>
        <p:spPr bwMode="auto">
          <a:xfrm>
            <a:off x="6222390" y="5864466"/>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8CB0AF0B-6C32-4A9C-BD66-863EF09AF58E}"/>
              </a:ext>
            </a:extLst>
          </p:cNvPr>
          <p:cNvSpPr txBox="1"/>
          <p:nvPr/>
        </p:nvSpPr>
        <p:spPr>
          <a:xfrm>
            <a:off x="5673577" y="6002234"/>
            <a:ext cx="1096775" cy="400110"/>
          </a:xfrm>
          <a:prstGeom prst="rect">
            <a:avLst/>
          </a:prstGeom>
          <a:noFill/>
        </p:spPr>
        <p:txBody>
          <a:bodyPr wrap="none" rtlCol="0">
            <a:spAutoFit/>
          </a:bodyPr>
          <a:lstStyle/>
          <a:p>
            <a:r>
              <a:rPr lang="de-DE" sz="2000" dirty="0"/>
              <a:t>Roboter</a:t>
            </a:r>
          </a:p>
        </p:txBody>
      </p:sp>
      <p:grpSp>
        <p:nvGrpSpPr>
          <p:cNvPr id="139" name="Gruppieren 138">
            <a:extLst>
              <a:ext uri="{FF2B5EF4-FFF2-40B4-BE49-F238E27FC236}">
                <a16:creationId xmlns:a16="http://schemas.microsoft.com/office/drawing/2014/main" id="{E74C30ED-9A0C-49E5-8536-37C1AC2CCBD5}"/>
              </a:ext>
            </a:extLst>
          </p:cNvPr>
          <p:cNvGrpSpPr/>
          <p:nvPr/>
        </p:nvGrpSpPr>
        <p:grpSpPr>
          <a:xfrm rot="10800000">
            <a:off x="6837959" y="4944373"/>
            <a:ext cx="432898" cy="400110"/>
            <a:chOff x="740859" y="4138842"/>
            <a:chExt cx="432898" cy="400110"/>
          </a:xfrm>
        </p:grpSpPr>
        <p:sp>
          <p:nvSpPr>
            <p:cNvPr id="140" name="Trapezoid 139">
              <a:extLst>
                <a:ext uri="{FF2B5EF4-FFF2-40B4-BE49-F238E27FC236}">
                  <a16:creationId xmlns:a16="http://schemas.microsoft.com/office/drawing/2014/main" id="{609D32F8-1F8E-4F89-9EAA-35C3190A2AC3}"/>
                </a:ext>
              </a:extLst>
            </p:cNvPr>
            <p:cNvSpPr/>
            <p:nvPr/>
          </p:nvSpPr>
          <p:spPr bwMode="auto">
            <a:xfrm rot="10800000">
              <a:off x="740859" y="4138842"/>
              <a:ext cx="432898" cy="400110"/>
            </a:xfrm>
            <a:prstGeom prst="trapezoid">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tx1"/>
                </a:solidFill>
                <a:effectLst/>
                <a:latin typeface="Arial" charset="0"/>
              </a:endParaRPr>
            </a:p>
          </p:txBody>
        </p:sp>
        <p:sp>
          <p:nvSpPr>
            <p:cNvPr id="141" name="Textfeld 140">
              <a:extLst>
                <a:ext uri="{FF2B5EF4-FFF2-40B4-BE49-F238E27FC236}">
                  <a16:creationId xmlns:a16="http://schemas.microsoft.com/office/drawing/2014/main" id="{7B25C290-F002-41D2-83E5-E52964DBF16B}"/>
                </a:ext>
              </a:extLst>
            </p:cNvPr>
            <p:cNvSpPr txBox="1"/>
            <p:nvPr/>
          </p:nvSpPr>
          <p:spPr>
            <a:xfrm rot="10800000">
              <a:off x="776056" y="4160941"/>
              <a:ext cx="332142" cy="338554"/>
            </a:xfrm>
            <a:prstGeom prst="rect">
              <a:avLst/>
            </a:prstGeom>
            <a:noFill/>
          </p:spPr>
          <p:txBody>
            <a:bodyPr wrap="none" rtlCol="0">
              <a:spAutoFit/>
            </a:bodyPr>
            <a:lstStyle/>
            <a:p>
              <a:r>
                <a:rPr lang="de-DE" sz="1600" dirty="0"/>
                <a:t>D</a:t>
              </a:r>
            </a:p>
          </p:txBody>
        </p:sp>
      </p:grpSp>
      <p:sp>
        <p:nvSpPr>
          <p:cNvPr id="142" name="Runde Klammer links/rechts 141">
            <a:extLst>
              <a:ext uri="{FF2B5EF4-FFF2-40B4-BE49-F238E27FC236}">
                <a16:creationId xmlns:a16="http://schemas.microsoft.com/office/drawing/2014/main" id="{1BB9540C-41C0-47C9-A138-D3F7E3513B0C}"/>
              </a:ext>
            </a:extLst>
          </p:cNvPr>
          <p:cNvSpPr/>
          <p:nvPr/>
        </p:nvSpPr>
        <p:spPr bwMode="auto">
          <a:xfrm rot="5400000">
            <a:off x="6904961" y="5646957"/>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cxnSp>
        <p:nvCxnSpPr>
          <p:cNvPr id="143" name="Gerade Verbindung mit Pfeil 142">
            <a:extLst>
              <a:ext uri="{FF2B5EF4-FFF2-40B4-BE49-F238E27FC236}">
                <a16:creationId xmlns:a16="http://schemas.microsoft.com/office/drawing/2014/main" id="{872E1350-E85A-4424-A486-785BBBE48843}"/>
              </a:ext>
            </a:extLst>
          </p:cNvPr>
          <p:cNvCxnSpPr>
            <a:cxnSpLocks/>
          </p:cNvCxnSpPr>
          <p:nvPr/>
        </p:nvCxnSpPr>
        <p:spPr bwMode="auto">
          <a:xfrm>
            <a:off x="7054879" y="5351120"/>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Gerade Verbindung mit Pfeil 143">
            <a:extLst>
              <a:ext uri="{FF2B5EF4-FFF2-40B4-BE49-F238E27FC236}">
                <a16:creationId xmlns:a16="http://schemas.microsoft.com/office/drawing/2014/main" id="{59EB0416-21E9-47C4-8403-17359C90D8CA}"/>
              </a:ext>
            </a:extLst>
          </p:cNvPr>
          <p:cNvCxnSpPr>
            <a:cxnSpLocks/>
          </p:cNvCxnSpPr>
          <p:nvPr/>
        </p:nvCxnSpPr>
        <p:spPr bwMode="auto">
          <a:xfrm>
            <a:off x="7054408" y="5862981"/>
            <a:ext cx="0" cy="192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5" name="Textfeld 144">
            <a:extLst>
              <a:ext uri="{FF2B5EF4-FFF2-40B4-BE49-F238E27FC236}">
                <a16:creationId xmlns:a16="http://schemas.microsoft.com/office/drawing/2014/main" id="{6C51C06C-6BE8-42E6-AEF7-244820930FB7}"/>
              </a:ext>
            </a:extLst>
          </p:cNvPr>
          <p:cNvSpPr txBox="1"/>
          <p:nvPr/>
        </p:nvSpPr>
        <p:spPr>
          <a:xfrm>
            <a:off x="6888088" y="6000749"/>
            <a:ext cx="327334" cy="400110"/>
          </a:xfrm>
          <a:prstGeom prst="rect">
            <a:avLst/>
          </a:prstGeom>
          <a:noFill/>
        </p:spPr>
        <p:txBody>
          <a:bodyPr wrap="none" rtlCol="0">
            <a:spAutoFit/>
          </a:bodyPr>
          <a:lstStyle/>
          <a:p>
            <a:r>
              <a:rPr lang="de-DE" sz="2000" dirty="0"/>
              <a:t>?</a:t>
            </a:r>
          </a:p>
        </p:txBody>
      </p:sp>
      <p:cxnSp>
        <p:nvCxnSpPr>
          <p:cNvPr id="3074" name="Verbinder: gekrümmt 3073">
            <a:extLst>
              <a:ext uri="{FF2B5EF4-FFF2-40B4-BE49-F238E27FC236}">
                <a16:creationId xmlns:a16="http://schemas.microsoft.com/office/drawing/2014/main" id="{D693EF8F-1C39-4097-9708-E02E05D65E3A}"/>
              </a:ext>
            </a:extLst>
          </p:cNvPr>
          <p:cNvCxnSpPr>
            <a:stCxn id="104" idx="3"/>
            <a:endCxn id="122" idx="1"/>
          </p:cNvCxnSpPr>
          <p:nvPr/>
        </p:nvCxnSpPr>
        <p:spPr bwMode="auto">
          <a:xfrm flipH="1">
            <a:off x="5256869" y="4368742"/>
            <a:ext cx="5420124" cy="777171"/>
          </a:xfrm>
          <a:prstGeom prst="curvedConnector5">
            <a:avLst>
              <a:gd name="adj1" fmla="val -4751"/>
              <a:gd name="adj2" fmla="val 48742"/>
              <a:gd name="adj3" fmla="val 106171"/>
            </a:avLst>
          </a:prstGeom>
          <a:solidFill>
            <a:schemeClr val="accent1"/>
          </a:solidFill>
          <a:ln w="9525" cap="flat" cmpd="sng" algn="ctr">
            <a:solidFill>
              <a:schemeClr val="tx1"/>
            </a:solidFill>
            <a:prstDash val="solid"/>
            <a:round/>
            <a:headEnd type="none" w="med" len="med"/>
            <a:tailEnd type="triangle"/>
          </a:ln>
          <a:effectLst/>
        </p:spPr>
      </p:cxnSp>
      <p:grpSp>
        <p:nvGrpSpPr>
          <p:cNvPr id="152" name="Gruppieren 151">
            <a:extLst>
              <a:ext uri="{FF2B5EF4-FFF2-40B4-BE49-F238E27FC236}">
                <a16:creationId xmlns:a16="http://schemas.microsoft.com/office/drawing/2014/main" id="{0740DB36-3BBE-42B9-AA4A-CF474C8082D9}"/>
              </a:ext>
            </a:extLst>
          </p:cNvPr>
          <p:cNvGrpSpPr/>
          <p:nvPr/>
        </p:nvGrpSpPr>
        <p:grpSpPr>
          <a:xfrm>
            <a:off x="5692876" y="4885062"/>
            <a:ext cx="354584" cy="392656"/>
            <a:chOff x="1171282" y="4740286"/>
            <a:chExt cx="354584" cy="392656"/>
          </a:xfrm>
        </p:grpSpPr>
        <p:sp>
          <p:nvSpPr>
            <p:cNvPr id="153" name="Runde Klammer links/rechts 152">
              <a:extLst>
                <a:ext uri="{FF2B5EF4-FFF2-40B4-BE49-F238E27FC236}">
                  <a16:creationId xmlns:a16="http://schemas.microsoft.com/office/drawing/2014/main" id="{8F4D0C40-4241-4DC4-882D-21A971FE8F13}"/>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8542497-8E87-42A6-9787-C6F1A2A37968}"/>
                </a:ext>
              </a:extLst>
            </p:cNvPr>
            <p:cNvSpPr txBox="1"/>
            <p:nvPr/>
          </p:nvSpPr>
          <p:spPr>
            <a:xfrm>
              <a:off x="1171282" y="4855943"/>
              <a:ext cx="354584" cy="276999"/>
            </a:xfrm>
            <a:prstGeom prst="rect">
              <a:avLst/>
            </a:prstGeom>
            <a:noFill/>
          </p:spPr>
          <p:txBody>
            <a:bodyPr wrap="none" rtlCol="0">
              <a:spAutoFit/>
            </a:bodyPr>
            <a:lstStyle/>
            <a:p>
              <a:r>
                <a:rPr lang="de-DE" sz="1200" dirty="0"/>
                <a:t>h8</a:t>
              </a:r>
            </a:p>
          </p:txBody>
        </p:sp>
      </p:grpSp>
      <p:grpSp>
        <p:nvGrpSpPr>
          <p:cNvPr id="155" name="Gruppieren 154">
            <a:extLst>
              <a:ext uri="{FF2B5EF4-FFF2-40B4-BE49-F238E27FC236}">
                <a16:creationId xmlns:a16="http://schemas.microsoft.com/office/drawing/2014/main" id="{A2ABDCCB-E458-4002-A5F4-092202EFB621}"/>
              </a:ext>
            </a:extLst>
          </p:cNvPr>
          <p:cNvGrpSpPr/>
          <p:nvPr/>
        </p:nvGrpSpPr>
        <p:grpSpPr>
          <a:xfrm>
            <a:off x="6483375" y="4879867"/>
            <a:ext cx="354584" cy="392656"/>
            <a:chOff x="1171282" y="4740286"/>
            <a:chExt cx="354584" cy="392656"/>
          </a:xfrm>
        </p:grpSpPr>
        <p:sp>
          <p:nvSpPr>
            <p:cNvPr id="156" name="Runde Klammer links/rechts 155">
              <a:extLst>
                <a:ext uri="{FF2B5EF4-FFF2-40B4-BE49-F238E27FC236}">
                  <a16:creationId xmlns:a16="http://schemas.microsoft.com/office/drawing/2014/main" id="{6066D7A1-CC14-4A3A-A679-96616499E83F}"/>
                </a:ext>
              </a:extLst>
            </p:cNvPr>
            <p:cNvSpPr/>
            <p:nvPr/>
          </p:nvSpPr>
          <p:spPr bwMode="auto">
            <a:xfrm>
              <a:off x="1171282" y="4740286"/>
              <a:ext cx="302054" cy="129993"/>
            </a:xfrm>
            <a:prstGeom prst="bracketPair">
              <a:avLst/>
            </a:prstGeom>
            <a:solidFill>
              <a:schemeClr val="bg1">
                <a:lumMod val="85000"/>
                <a:alpha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57" name="Textfeld 156">
              <a:extLst>
                <a:ext uri="{FF2B5EF4-FFF2-40B4-BE49-F238E27FC236}">
                  <a16:creationId xmlns:a16="http://schemas.microsoft.com/office/drawing/2014/main" id="{D86B81DE-2A61-4DB3-9721-6399A221D3AB}"/>
                </a:ext>
              </a:extLst>
            </p:cNvPr>
            <p:cNvSpPr txBox="1"/>
            <p:nvPr/>
          </p:nvSpPr>
          <p:spPr>
            <a:xfrm>
              <a:off x="1171282" y="4855943"/>
              <a:ext cx="354584" cy="276999"/>
            </a:xfrm>
            <a:prstGeom prst="rect">
              <a:avLst/>
            </a:prstGeom>
            <a:noFill/>
          </p:spPr>
          <p:txBody>
            <a:bodyPr wrap="none" rtlCol="0">
              <a:spAutoFit/>
            </a:bodyPr>
            <a:lstStyle/>
            <a:p>
              <a:r>
                <a:rPr lang="de-DE" sz="1200" dirty="0"/>
                <a:t>h9</a:t>
              </a:r>
            </a:p>
          </p:txBody>
        </p:sp>
      </p:grpSp>
      <p:cxnSp>
        <p:nvCxnSpPr>
          <p:cNvPr id="3081" name="Gerade Verbindung mit Pfeil 3080">
            <a:extLst>
              <a:ext uri="{FF2B5EF4-FFF2-40B4-BE49-F238E27FC236}">
                <a16:creationId xmlns:a16="http://schemas.microsoft.com/office/drawing/2014/main" id="{E5CC9022-9485-488A-8305-4E2DFFFBA7F4}"/>
              </a:ext>
            </a:extLst>
          </p:cNvPr>
          <p:cNvCxnSpPr>
            <a:stCxn id="123" idx="3"/>
            <a:endCxn id="153" idx="1"/>
          </p:cNvCxnSpPr>
          <p:nvPr/>
        </p:nvCxnSpPr>
        <p:spPr bwMode="auto">
          <a:xfrm flipV="1">
            <a:off x="5604556" y="4950059"/>
            <a:ext cx="88320" cy="204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3" name="Gerade Verbindung mit Pfeil 3082">
            <a:extLst>
              <a:ext uri="{FF2B5EF4-FFF2-40B4-BE49-F238E27FC236}">
                <a16:creationId xmlns:a16="http://schemas.microsoft.com/office/drawing/2014/main" id="{F0711EF5-81AB-476B-9A23-0FBDD9CCB459}"/>
              </a:ext>
            </a:extLst>
          </p:cNvPr>
          <p:cNvCxnSpPr>
            <a:stCxn id="153" idx="3"/>
            <a:endCxn id="133" idx="1"/>
          </p:cNvCxnSpPr>
          <p:nvPr/>
        </p:nvCxnSpPr>
        <p:spPr bwMode="auto">
          <a:xfrm>
            <a:off x="5994930" y="4950059"/>
            <a:ext cx="61025" cy="1958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5" name="Gerade Verbindung mit Pfeil 3084">
            <a:extLst>
              <a:ext uri="{FF2B5EF4-FFF2-40B4-BE49-F238E27FC236}">
                <a16:creationId xmlns:a16="http://schemas.microsoft.com/office/drawing/2014/main" id="{341926D8-FACD-4C24-92C4-6F177995D78E}"/>
              </a:ext>
            </a:extLst>
          </p:cNvPr>
          <p:cNvCxnSpPr>
            <a:stCxn id="134" idx="3"/>
            <a:endCxn id="156" idx="1"/>
          </p:cNvCxnSpPr>
          <p:nvPr/>
        </p:nvCxnSpPr>
        <p:spPr bwMode="auto">
          <a:xfrm flipV="1">
            <a:off x="6403642" y="4944864"/>
            <a:ext cx="79733" cy="2097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87" name="Gerade Verbindung mit Pfeil 3086">
            <a:extLst>
              <a:ext uri="{FF2B5EF4-FFF2-40B4-BE49-F238E27FC236}">
                <a16:creationId xmlns:a16="http://schemas.microsoft.com/office/drawing/2014/main" id="{AC931961-ABDA-4E28-8C78-FAFC39974BBE}"/>
              </a:ext>
            </a:extLst>
          </p:cNvPr>
          <p:cNvCxnSpPr>
            <a:stCxn id="156" idx="3"/>
            <a:endCxn id="140" idx="1"/>
          </p:cNvCxnSpPr>
          <p:nvPr/>
        </p:nvCxnSpPr>
        <p:spPr bwMode="auto">
          <a:xfrm>
            <a:off x="6785429" y="4944864"/>
            <a:ext cx="102544" cy="1995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88" name="Ellipse 3087">
            <a:extLst>
              <a:ext uri="{FF2B5EF4-FFF2-40B4-BE49-F238E27FC236}">
                <a16:creationId xmlns:a16="http://schemas.microsoft.com/office/drawing/2014/main" id="{843BBF86-EBC0-4FEE-BA97-7511D71EA4DB}"/>
              </a:ext>
            </a:extLst>
          </p:cNvPr>
          <p:cNvSpPr/>
          <p:nvPr/>
        </p:nvSpPr>
        <p:spPr bwMode="auto">
          <a:xfrm>
            <a:off x="6838281" y="2636912"/>
            <a:ext cx="576064" cy="504056"/>
          </a:xfrm>
          <a:prstGeom prst="ellipse">
            <a:avLst/>
          </a:prstGeom>
          <a:no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089" name="Ellipse 3088">
            <a:extLst>
              <a:ext uri="{FF2B5EF4-FFF2-40B4-BE49-F238E27FC236}">
                <a16:creationId xmlns:a16="http://schemas.microsoft.com/office/drawing/2014/main" id="{C3A6AE4E-956F-4660-BD53-E10E6CF4F376}"/>
              </a:ext>
            </a:extLst>
          </p:cNvPr>
          <p:cNvSpPr/>
          <p:nvPr/>
        </p:nvSpPr>
        <p:spPr bwMode="auto">
          <a:xfrm>
            <a:off x="6742277" y="4873709"/>
            <a:ext cx="623684" cy="572774"/>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091" name="Gerade Verbindung mit Pfeil 3090">
            <a:extLst>
              <a:ext uri="{FF2B5EF4-FFF2-40B4-BE49-F238E27FC236}">
                <a16:creationId xmlns:a16="http://schemas.microsoft.com/office/drawing/2014/main" id="{C3B1CF12-7171-43FC-AD9F-E5C051ABC065}"/>
              </a:ext>
            </a:extLst>
          </p:cNvPr>
          <p:cNvCxnSpPr>
            <a:stCxn id="3089" idx="0"/>
          </p:cNvCxnSpPr>
          <p:nvPr/>
        </p:nvCxnSpPr>
        <p:spPr bwMode="auto">
          <a:xfrm flipH="1" flipV="1">
            <a:off x="6412907" y="4683527"/>
            <a:ext cx="641212" cy="1901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0" name="Gerade Verbindung mit Pfeil 169">
            <a:extLst>
              <a:ext uri="{FF2B5EF4-FFF2-40B4-BE49-F238E27FC236}">
                <a16:creationId xmlns:a16="http://schemas.microsoft.com/office/drawing/2014/main" id="{991071BA-09E9-4C8E-9C5F-5EB960B1CF58}"/>
              </a:ext>
            </a:extLst>
          </p:cNvPr>
          <p:cNvCxnSpPr>
            <a:cxnSpLocks/>
            <a:stCxn id="3089" idx="0"/>
          </p:cNvCxnSpPr>
          <p:nvPr/>
        </p:nvCxnSpPr>
        <p:spPr bwMode="auto">
          <a:xfrm flipV="1">
            <a:off x="7054119" y="4596710"/>
            <a:ext cx="26277" cy="27699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73" name="Gerade Verbindung mit Pfeil 172">
            <a:extLst>
              <a:ext uri="{FF2B5EF4-FFF2-40B4-BE49-F238E27FC236}">
                <a16:creationId xmlns:a16="http://schemas.microsoft.com/office/drawing/2014/main" id="{3BF14AB2-78EB-4B34-ABD1-3FA74B52A82D}"/>
              </a:ext>
            </a:extLst>
          </p:cNvPr>
          <p:cNvCxnSpPr>
            <a:cxnSpLocks/>
            <a:stCxn id="3089" idx="0"/>
          </p:cNvCxnSpPr>
          <p:nvPr/>
        </p:nvCxnSpPr>
        <p:spPr bwMode="auto">
          <a:xfrm flipV="1">
            <a:off x="7054119" y="4679823"/>
            <a:ext cx="761175" cy="193886"/>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77" name="Textfeld 176">
            <a:extLst>
              <a:ext uri="{FF2B5EF4-FFF2-40B4-BE49-F238E27FC236}">
                <a16:creationId xmlns:a16="http://schemas.microsoft.com/office/drawing/2014/main" id="{7342C23D-D95E-4F58-8541-7636E3CFCA72}"/>
              </a:ext>
            </a:extLst>
          </p:cNvPr>
          <p:cNvSpPr txBox="1"/>
          <p:nvPr/>
        </p:nvSpPr>
        <p:spPr>
          <a:xfrm>
            <a:off x="8816612" y="5293649"/>
            <a:ext cx="686406" cy="246221"/>
          </a:xfrm>
          <a:prstGeom prst="rect">
            <a:avLst/>
          </a:prstGeom>
          <a:noFill/>
        </p:spPr>
        <p:txBody>
          <a:bodyPr wrap="none" rtlCol="0">
            <a:spAutoFit/>
          </a:bodyPr>
          <a:lstStyle/>
          <a:p>
            <a:pPr algn="ctr"/>
            <a:r>
              <a:rPr lang="de-DE" sz="1000" i="1" dirty="0"/>
              <a:t>Attention</a:t>
            </a:r>
          </a:p>
        </p:txBody>
      </p:sp>
      <p:sp>
        <p:nvSpPr>
          <p:cNvPr id="178" name="Textfeld 177">
            <a:extLst>
              <a:ext uri="{FF2B5EF4-FFF2-40B4-BE49-F238E27FC236}">
                <a16:creationId xmlns:a16="http://schemas.microsoft.com/office/drawing/2014/main" id="{B485538F-0350-4B1F-9BBD-A9F2A9463012}"/>
              </a:ext>
            </a:extLst>
          </p:cNvPr>
          <p:cNvSpPr txBox="1"/>
          <p:nvPr/>
        </p:nvSpPr>
        <p:spPr>
          <a:xfrm>
            <a:off x="7549327" y="5458127"/>
            <a:ext cx="396262" cy="400110"/>
          </a:xfrm>
          <a:prstGeom prst="rect">
            <a:avLst/>
          </a:prstGeom>
          <a:noFill/>
        </p:spPr>
        <p:txBody>
          <a:bodyPr wrap="none" rtlCol="0">
            <a:spAutoFit/>
          </a:bodyPr>
          <a:lstStyle/>
          <a:p>
            <a:r>
              <a:rPr lang="de-DE" sz="2000" dirty="0"/>
              <a:t>...</a:t>
            </a:r>
          </a:p>
        </p:txBody>
      </p:sp>
      <p:cxnSp>
        <p:nvCxnSpPr>
          <p:cNvPr id="179" name="Gerade Verbindung mit Pfeil 178">
            <a:extLst>
              <a:ext uri="{FF2B5EF4-FFF2-40B4-BE49-F238E27FC236}">
                <a16:creationId xmlns:a16="http://schemas.microsoft.com/office/drawing/2014/main" id="{B785C535-2E94-4D11-BACB-C0E02671AE2C}"/>
              </a:ext>
            </a:extLst>
          </p:cNvPr>
          <p:cNvCxnSpPr>
            <a:cxnSpLocks/>
            <a:stCxn id="3089" idx="0"/>
            <a:endCxn id="97" idx="2"/>
          </p:cNvCxnSpPr>
          <p:nvPr/>
        </p:nvCxnSpPr>
        <p:spPr bwMode="auto">
          <a:xfrm flipV="1">
            <a:off x="7054119" y="4705427"/>
            <a:ext cx="1773322" cy="16828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2" name="Gerade Verbindung mit Pfeil 181">
            <a:extLst>
              <a:ext uri="{FF2B5EF4-FFF2-40B4-BE49-F238E27FC236}">
                <a16:creationId xmlns:a16="http://schemas.microsoft.com/office/drawing/2014/main" id="{C185E5E1-E017-4424-BD47-D3568E034BE5}"/>
              </a:ext>
            </a:extLst>
          </p:cNvPr>
          <p:cNvCxnSpPr>
            <a:cxnSpLocks/>
            <a:stCxn id="3089" idx="0"/>
          </p:cNvCxnSpPr>
          <p:nvPr/>
        </p:nvCxnSpPr>
        <p:spPr bwMode="auto">
          <a:xfrm flipV="1">
            <a:off x="7054119" y="4706912"/>
            <a:ext cx="2437466" cy="16679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5" name="Gerade Verbindung mit Pfeil 184">
            <a:extLst>
              <a:ext uri="{FF2B5EF4-FFF2-40B4-BE49-F238E27FC236}">
                <a16:creationId xmlns:a16="http://schemas.microsoft.com/office/drawing/2014/main" id="{4469468D-1E8B-4DA0-9AB5-C50F9982A154}"/>
              </a:ext>
            </a:extLst>
          </p:cNvPr>
          <p:cNvCxnSpPr>
            <a:cxnSpLocks/>
            <a:stCxn id="3089" idx="0"/>
            <a:endCxn id="105" idx="2"/>
          </p:cNvCxnSpPr>
          <p:nvPr/>
        </p:nvCxnSpPr>
        <p:spPr bwMode="auto">
          <a:xfrm flipV="1">
            <a:off x="7054119" y="4696401"/>
            <a:ext cx="3498112" cy="177308"/>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88" name="Gerade Verbindung mit Pfeil 187">
            <a:extLst>
              <a:ext uri="{FF2B5EF4-FFF2-40B4-BE49-F238E27FC236}">
                <a16:creationId xmlns:a16="http://schemas.microsoft.com/office/drawing/2014/main" id="{CA95D029-A230-4C6A-80ED-58615BB03267}"/>
              </a:ext>
            </a:extLst>
          </p:cNvPr>
          <p:cNvCxnSpPr>
            <a:cxnSpLocks/>
            <a:stCxn id="3089" idx="0"/>
            <a:endCxn id="78" idx="2"/>
          </p:cNvCxnSpPr>
          <p:nvPr/>
        </p:nvCxnSpPr>
        <p:spPr bwMode="auto">
          <a:xfrm flipH="1" flipV="1">
            <a:off x="5433979" y="4688597"/>
            <a:ext cx="1620140" cy="1851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191" name="Textfeld 190">
            <a:extLst>
              <a:ext uri="{FF2B5EF4-FFF2-40B4-BE49-F238E27FC236}">
                <a16:creationId xmlns:a16="http://schemas.microsoft.com/office/drawing/2014/main" id="{111C622B-EBFD-494C-B204-42DF700B015E}"/>
              </a:ext>
            </a:extLst>
          </p:cNvPr>
          <p:cNvSpPr txBox="1"/>
          <p:nvPr/>
        </p:nvSpPr>
        <p:spPr>
          <a:xfrm>
            <a:off x="4152554" y="5076163"/>
            <a:ext cx="981359" cy="246221"/>
          </a:xfrm>
          <a:prstGeom prst="rect">
            <a:avLst/>
          </a:prstGeom>
          <a:noFill/>
        </p:spPr>
        <p:txBody>
          <a:bodyPr wrap="none" rtlCol="0">
            <a:spAutoFit/>
          </a:bodyPr>
          <a:lstStyle/>
          <a:p>
            <a:pPr algn="ctr"/>
            <a:r>
              <a:rPr lang="de-DE" sz="1000" i="1" dirty="0"/>
              <a:t>Decoder RNN</a:t>
            </a:r>
          </a:p>
        </p:txBody>
      </p:sp>
      <p:sp>
        <p:nvSpPr>
          <p:cNvPr id="192" name="Inhaltsplatzhalter 1">
            <a:extLst>
              <a:ext uri="{FF2B5EF4-FFF2-40B4-BE49-F238E27FC236}">
                <a16:creationId xmlns:a16="http://schemas.microsoft.com/office/drawing/2014/main" id="{72BFB256-E379-4E31-A78B-C99EB0AD80CB}"/>
              </a:ext>
            </a:extLst>
          </p:cNvPr>
          <p:cNvSpPr txBox="1">
            <a:spLocks/>
          </p:cNvSpPr>
          <p:nvPr/>
        </p:nvSpPr>
        <p:spPr>
          <a:xfrm>
            <a:off x="574021" y="3266086"/>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a:t>Sprachmodelle bestehen lediglich aus Decoder</a:t>
            </a:r>
            <a:endParaRPr lang="de-DE" sz="1400" kern="0" dirty="0"/>
          </a:p>
        </p:txBody>
      </p:sp>
      <p:sp>
        <p:nvSpPr>
          <p:cNvPr id="193" name="Inhaltsplatzhalter 1">
            <a:extLst>
              <a:ext uri="{FF2B5EF4-FFF2-40B4-BE49-F238E27FC236}">
                <a16:creationId xmlns:a16="http://schemas.microsoft.com/office/drawing/2014/main" id="{03B2228C-6425-49A2-A0BF-C1857723D5C2}"/>
              </a:ext>
            </a:extLst>
          </p:cNvPr>
          <p:cNvSpPr txBox="1">
            <a:spLocks/>
          </p:cNvSpPr>
          <p:nvPr/>
        </p:nvSpPr>
        <p:spPr>
          <a:xfrm>
            <a:off x="584933" y="4322082"/>
            <a:ext cx="3431768" cy="7200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800" kern="0" dirty="0" err="1"/>
              <a:t>Sota</a:t>
            </a:r>
            <a:r>
              <a:rPr lang="de-DE" sz="1800" kern="0" dirty="0"/>
              <a:t>-Sprachmodelle verwenden lediglich Attention</a:t>
            </a:r>
            <a:endParaRPr lang="de-DE" sz="1400" kern="0" dirty="0"/>
          </a:p>
        </p:txBody>
      </p:sp>
      <p:sp>
        <p:nvSpPr>
          <p:cNvPr id="146" name="Textfeld 145">
            <a:extLst>
              <a:ext uri="{FF2B5EF4-FFF2-40B4-BE49-F238E27FC236}">
                <a16:creationId xmlns:a16="http://schemas.microsoft.com/office/drawing/2014/main" id="{1A824D5E-65E9-49F7-A760-913692DBDC8D}"/>
              </a:ext>
            </a:extLst>
          </p:cNvPr>
          <p:cNvSpPr txBox="1"/>
          <p:nvPr/>
        </p:nvSpPr>
        <p:spPr>
          <a:xfrm>
            <a:off x="8271462" y="5822732"/>
            <a:ext cx="3665893" cy="646331"/>
          </a:xfrm>
          <a:prstGeom prst="rect">
            <a:avLst/>
          </a:prstGeom>
          <a:noFill/>
        </p:spPr>
        <p:txBody>
          <a:bodyPr wrap="square" rtlCol="0">
            <a:spAutoFit/>
          </a:bodyPr>
          <a:lstStyle/>
          <a:p>
            <a:r>
              <a:rPr lang="de-DE" sz="1200" dirty="0"/>
              <a:t>Q: Vektor des momentan zu betrachtenden Token</a:t>
            </a:r>
          </a:p>
          <a:p>
            <a:r>
              <a:rPr lang="de-DE" sz="1200" dirty="0"/>
              <a:t>K: Vektoren der durchsuchbaren Hidden States</a:t>
            </a:r>
          </a:p>
          <a:p>
            <a:r>
              <a:rPr lang="de-DE" sz="1200" dirty="0"/>
              <a:t>V: Tatsächliche Wortvektoren</a:t>
            </a:r>
          </a:p>
        </p:txBody>
      </p:sp>
      <p:cxnSp>
        <p:nvCxnSpPr>
          <p:cNvPr id="148" name="Gerade Verbindung mit Pfeil 147">
            <a:extLst>
              <a:ext uri="{FF2B5EF4-FFF2-40B4-BE49-F238E27FC236}">
                <a16:creationId xmlns:a16="http://schemas.microsoft.com/office/drawing/2014/main" id="{988A43A0-91F0-458B-A95C-8D8AACD51201}"/>
              </a:ext>
            </a:extLst>
          </p:cNvPr>
          <p:cNvCxnSpPr>
            <a:cxnSpLocks/>
          </p:cNvCxnSpPr>
          <p:nvPr/>
        </p:nvCxnSpPr>
        <p:spPr bwMode="auto">
          <a:xfrm flipV="1">
            <a:off x="9915370" y="5527480"/>
            <a:ext cx="800285" cy="3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Gerade Verbindung mit Pfeil 149">
            <a:extLst>
              <a:ext uri="{FF2B5EF4-FFF2-40B4-BE49-F238E27FC236}">
                <a16:creationId xmlns:a16="http://schemas.microsoft.com/office/drawing/2014/main" id="{AB52E6B2-1471-430E-8E1D-EADFE3ABA8D1}"/>
              </a:ext>
            </a:extLst>
          </p:cNvPr>
          <p:cNvCxnSpPr/>
          <p:nvPr/>
        </p:nvCxnSpPr>
        <p:spPr bwMode="auto">
          <a:xfrm flipV="1">
            <a:off x="9915370" y="4869160"/>
            <a:ext cx="0" cy="6614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7172" name="Picture 4" descr="Filing cabinet outline icon workspace sign Vector Image">
            <a:extLst>
              <a:ext uri="{FF2B5EF4-FFF2-40B4-BE49-F238E27FC236}">
                <a16:creationId xmlns:a16="http://schemas.microsoft.com/office/drawing/2014/main" id="{42E1B37E-E8FD-44CC-A427-A536283BCA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952"/>
          <a:stretch/>
        </p:blipFill>
        <p:spPr bwMode="auto">
          <a:xfrm>
            <a:off x="9552384" y="5142356"/>
            <a:ext cx="725972" cy="70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3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1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2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2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3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07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5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081"/>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08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308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0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4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08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3089"/>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3"/>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70"/>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82"/>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79"/>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88"/>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85"/>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309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77"/>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46"/>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50"/>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7172"/>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78"/>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92"/>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P spid="13" grpId="0"/>
      <p:bldP spid="14" grpId="0"/>
      <p:bldP spid="15" grpId="0"/>
      <p:bldP spid="16" grpId="0"/>
      <p:bldP spid="17" grpId="0"/>
      <p:bldP spid="7" grpId="0" animBg="1"/>
      <p:bldP spid="20" grpId="0"/>
      <p:bldP spid="23" grpId="0" animBg="1"/>
      <p:bldP spid="29" grpId="0" animBg="1"/>
      <p:bldP spid="31" grpId="0" animBg="1"/>
      <p:bldP spid="33" grpId="0" animBg="1"/>
      <p:bldP spid="35" grpId="0" animBg="1"/>
      <p:bldP spid="37" grpId="0" animBg="1"/>
      <p:bldP spid="41" grpId="0"/>
      <p:bldP spid="64" grpId="0"/>
      <p:bldP spid="125" grpId="0" animBg="1"/>
      <p:bldP spid="131" grpId="0"/>
      <p:bldP spid="135" grpId="0" animBg="1"/>
      <p:bldP spid="138" grpId="0"/>
      <p:bldP spid="142" grpId="0" animBg="1"/>
      <p:bldP spid="145" grpId="0"/>
      <p:bldP spid="3088" grpId="0" animBg="1"/>
      <p:bldP spid="3089" grpId="0" animBg="1"/>
      <p:bldP spid="177" grpId="0"/>
      <p:bldP spid="178" grpId="0"/>
      <p:bldP spid="191" grpId="0"/>
      <p:bldP spid="192" grpId="0"/>
      <p:bldP spid="193" grpId="0"/>
      <p:bldP spid="14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5D78B3-5CE9-47F3-8559-4BD41F2F8A6B}"/>
              </a:ext>
            </a:extLst>
          </p:cNvPr>
          <p:cNvSpPr>
            <a:spLocks noGrp="1"/>
          </p:cNvSpPr>
          <p:nvPr>
            <p:ph type="title"/>
          </p:nvPr>
        </p:nvSpPr>
        <p:spPr/>
        <p:txBody>
          <a:bodyPr/>
          <a:lstStyle/>
          <a:p>
            <a:r>
              <a:rPr lang="de-DE" dirty="0"/>
              <a:t>Exkurs: Generative Sprachmodelle</a:t>
            </a:r>
          </a:p>
        </p:txBody>
      </p:sp>
      <p:sp>
        <p:nvSpPr>
          <p:cNvPr id="4" name="Datumsplatzhalter 3">
            <a:extLst>
              <a:ext uri="{FF2B5EF4-FFF2-40B4-BE49-F238E27FC236}">
                <a16:creationId xmlns:a16="http://schemas.microsoft.com/office/drawing/2014/main" id="{CF952732-EA1E-4370-89AB-071932357E2E}"/>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5" name="Picture 2" descr="https://machinelearningmastery.com/wp-content/uploads/2021/08/attention_research_1.png">
            <a:extLst>
              <a:ext uri="{FF2B5EF4-FFF2-40B4-BE49-F238E27FC236}">
                <a16:creationId xmlns:a16="http://schemas.microsoft.com/office/drawing/2014/main" id="{A0C10EE5-F4E2-45F4-AA00-8AAA3F927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00" y="785772"/>
            <a:ext cx="3240360" cy="45656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A55EA384-21CF-4560-90AC-0DB745B75CFA}"/>
              </a:ext>
            </a:extLst>
          </p:cNvPr>
          <p:cNvSpPr txBox="1"/>
          <p:nvPr/>
        </p:nvSpPr>
        <p:spPr>
          <a:xfrm>
            <a:off x="6296822" y="2864980"/>
            <a:ext cx="606256" cy="338554"/>
          </a:xfrm>
          <a:prstGeom prst="rect">
            <a:avLst/>
          </a:prstGeom>
          <a:noFill/>
        </p:spPr>
        <p:txBody>
          <a:bodyPr wrap="none" rtlCol="0">
            <a:spAutoFit/>
          </a:bodyPr>
          <a:lstStyle/>
          <a:p>
            <a:r>
              <a:rPr lang="de-DE" sz="1600" dirty="0"/>
              <a:t>MLP</a:t>
            </a:r>
          </a:p>
        </p:txBody>
      </p:sp>
      <p:sp>
        <p:nvSpPr>
          <p:cNvPr id="12" name="Textfeld 11">
            <a:extLst>
              <a:ext uri="{FF2B5EF4-FFF2-40B4-BE49-F238E27FC236}">
                <a16:creationId xmlns:a16="http://schemas.microsoft.com/office/drawing/2014/main" id="{911EFCA0-5751-4818-9006-293EAE90BBD4}"/>
              </a:ext>
            </a:extLst>
          </p:cNvPr>
          <p:cNvSpPr txBox="1"/>
          <p:nvPr/>
        </p:nvSpPr>
        <p:spPr>
          <a:xfrm>
            <a:off x="5421374" y="3991847"/>
            <a:ext cx="627095" cy="338554"/>
          </a:xfrm>
          <a:prstGeom prst="rect">
            <a:avLst/>
          </a:prstGeom>
          <a:noFill/>
        </p:spPr>
        <p:txBody>
          <a:bodyPr wrap="none" rtlCol="0">
            <a:spAutoFit/>
          </a:bodyPr>
          <a:lstStyle/>
          <a:p>
            <a:r>
              <a:rPr lang="de-DE" sz="1600" dirty="0"/>
              <a:t>CNN</a:t>
            </a:r>
          </a:p>
        </p:txBody>
      </p:sp>
      <p:sp>
        <p:nvSpPr>
          <p:cNvPr id="13" name="Textfeld 12">
            <a:extLst>
              <a:ext uri="{FF2B5EF4-FFF2-40B4-BE49-F238E27FC236}">
                <a16:creationId xmlns:a16="http://schemas.microsoft.com/office/drawing/2014/main" id="{2D63493C-9AAB-4001-AB21-0D18238A2C10}"/>
              </a:ext>
            </a:extLst>
          </p:cNvPr>
          <p:cNvSpPr txBox="1"/>
          <p:nvPr/>
        </p:nvSpPr>
        <p:spPr>
          <a:xfrm>
            <a:off x="6467402" y="3991847"/>
            <a:ext cx="1231427" cy="338554"/>
          </a:xfrm>
          <a:prstGeom prst="rect">
            <a:avLst/>
          </a:prstGeom>
          <a:noFill/>
        </p:spPr>
        <p:txBody>
          <a:bodyPr wrap="none" rtlCol="0">
            <a:spAutoFit/>
          </a:bodyPr>
          <a:lstStyle/>
          <a:p>
            <a:r>
              <a:rPr lang="de-DE" sz="1600" dirty="0"/>
              <a:t>RNN/LSTM</a:t>
            </a:r>
          </a:p>
        </p:txBody>
      </p:sp>
      <p:sp>
        <p:nvSpPr>
          <p:cNvPr id="14" name="Textfeld 13">
            <a:extLst>
              <a:ext uri="{FF2B5EF4-FFF2-40B4-BE49-F238E27FC236}">
                <a16:creationId xmlns:a16="http://schemas.microsoft.com/office/drawing/2014/main" id="{607809A2-815E-49D9-9C73-19D3F4E51FC3}"/>
              </a:ext>
            </a:extLst>
          </p:cNvPr>
          <p:cNvSpPr txBox="1"/>
          <p:nvPr/>
        </p:nvSpPr>
        <p:spPr>
          <a:xfrm>
            <a:off x="5951984" y="2204864"/>
            <a:ext cx="1295932" cy="338554"/>
          </a:xfrm>
          <a:prstGeom prst="rect">
            <a:avLst/>
          </a:prstGeom>
          <a:noFill/>
        </p:spPr>
        <p:txBody>
          <a:bodyPr wrap="none" rtlCol="0">
            <a:spAutoFit/>
          </a:bodyPr>
          <a:lstStyle/>
          <a:p>
            <a:r>
              <a:rPr lang="de-DE" sz="1600" dirty="0"/>
              <a:t>Transformer</a:t>
            </a:r>
          </a:p>
        </p:txBody>
      </p:sp>
      <p:sp>
        <p:nvSpPr>
          <p:cNvPr id="16" name="Textfeld 15">
            <a:extLst>
              <a:ext uri="{FF2B5EF4-FFF2-40B4-BE49-F238E27FC236}">
                <a16:creationId xmlns:a16="http://schemas.microsoft.com/office/drawing/2014/main" id="{0678A7C2-92DB-4484-B287-95033A0E8844}"/>
              </a:ext>
            </a:extLst>
          </p:cNvPr>
          <p:cNvSpPr txBox="1"/>
          <p:nvPr/>
        </p:nvSpPr>
        <p:spPr>
          <a:xfrm>
            <a:off x="438477" y="3047403"/>
            <a:ext cx="659155" cy="246221"/>
          </a:xfrm>
          <a:prstGeom prst="rect">
            <a:avLst/>
          </a:prstGeom>
          <a:noFill/>
        </p:spPr>
        <p:txBody>
          <a:bodyPr wrap="none" rtlCol="0">
            <a:spAutoFit/>
          </a:bodyPr>
          <a:lstStyle/>
          <a:p>
            <a:pPr algn="ctr"/>
            <a:r>
              <a:rPr lang="de-DE" sz="1000" i="1" dirty="0"/>
              <a:t>Encoder</a:t>
            </a:r>
          </a:p>
        </p:txBody>
      </p:sp>
      <p:pic>
        <p:nvPicPr>
          <p:cNvPr id="17" name="Picture 2" descr="https://machinelearningmastery.com/wp-content/uploads/2021/08/attention_research_1.png">
            <a:extLst>
              <a:ext uri="{FF2B5EF4-FFF2-40B4-BE49-F238E27FC236}">
                <a16:creationId xmlns:a16="http://schemas.microsoft.com/office/drawing/2014/main" id="{256D4706-B25F-4A46-91A0-E8D28B4E61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214" t="-2231" b="-1"/>
          <a:stretch/>
        </p:blipFill>
        <p:spPr bwMode="auto">
          <a:xfrm>
            <a:off x="2260575" y="692696"/>
            <a:ext cx="1580840" cy="46675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EA32F5BF-A5BC-4566-B10B-EB9F1045C0FC}"/>
              </a:ext>
            </a:extLst>
          </p:cNvPr>
          <p:cNvSpPr txBox="1"/>
          <p:nvPr/>
        </p:nvSpPr>
        <p:spPr>
          <a:xfrm>
            <a:off x="3290721" y="2615806"/>
            <a:ext cx="667170" cy="246221"/>
          </a:xfrm>
          <a:prstGeom prst="rect">
            <a:avLst/>
          </a:prstGeom>
          <a:noFill/>
        </p:spPr>
        <p:txBody>
          <a:bodyPr wrap="none" rtlCol="0">
            <a:spAutoFit/>
          </a:bodyPr>
          <a:lstStyle/>
          <a:p>
            <a:pPr algn="ctr"/>
            <a:r>
              <a:rPr lang="de-DE" sz="1000" i="1" dirty="0"/>
              <a:t>Decoder</a:t>
            </a:r>
          </a:p>
        </p:txBody>
      </p:sp>
      <p:sp>
        <p:nvSpPr>
          <p:cNvPr id="18" name="Textfeld 17">
            <a:extLst>
              <a:ext uri="{FF2B5EF4-FFF2-40B4-BE49-F238E27FC236}">
                <a16:creationId xmlns:a16="http://schemas.microsoft.com/office/drawing/2014/main" id="{C70C3A33-1E1F-43FC-BD2B-64AA2407D02B}"/>
              </a:ext>
            </a:extLst>
          </p:cNvPr>
          <p:cNvSpPr txBox="1"/>
          <p:nvPr/>
        </p:nvSpPr>
        <p:spPr>
          <a:xfrm>
            <a:off x="10267826" y="6338974"/>
            <a:ext cx="1478290" cy="215444"/>
          </a:xfrm>
          <a:prstGeom prst="rect">
            <a:avLst/>
          </a:prstGeom>
          <a:noFill/>
        </p:spPr>
        <p:txBody>
          <a:bodyPr wrap="none" rtlCol="0">
            <a:spAutoFit/>
          </a:bodyPr>
          <a:lstStyle/>
          <a:p>
            <a:r>
              <a:rPr lang="en-US" sz="800" dirty="0"/>
              <a:t>[1] </a:t>
            </a:r>
            <a:r>
              <a:rPr lang="en-US" sz="800" dirty="0">
                <a:hlinkClick r:id="rId4"/>
              </a:rPr>
              <a:t>Attention Is All You Need</a:t>
            </a:r>
            <a:endParaRPr lang="de-DE" sz="700" dirty="0"/>
          </a:p>
        </p:txBody>
      </p:sp>
      <p:sp>
        <p:nvSpPr>
          <p:cNvPr id="19" name="Textfeld 18">
            <a:extLst>
              <a:ext uri="{FF2B5EF4-FFF2-40B4-BE49-F238E27FC236}">
                <a16:creationId xmlns:a16="http://schemas.microsoft.com/office/drawing/2014/main" id="{6BC0CB75-CFD6-47A5-8F66-A5104B8DA656}"/>
              </a:ext>
            </a:extLst>
          </p:cNvPr>
          <p:cNvSpPr txBox="1"/>
          <p:nvPr/>
        </p:nvSpPr>
        <p:spPr>
          <a:xfrm>
            <a:off x="3166372" y="4995129"/>
            <a:ext cx="383438" cy="307777"/>
          </a:xfrm>
          <a:prstGeom prst="rect">
            <a:avLst/>
          </a:prstGeom>
          <a:noFill/>
        </p:spPr>
        <p:txBody>
          <a:bodyPr wrap="none" rtlCol="0">
            <a:spAutoFit/>
          </a:bodyPr>
          <a:lstStyle/>
          <a:p>
            <a:r>
              <a:rPr lang="de-DE" sz="1400" dirty="0"/>
              <a:t>[1]</a:t>
            </a:r>
          </a:p>
        </p:txBody>
      </p:sp>
      <p:cxnSp>
        <p:nvCxnSpPr>
          <p:cNvPr id="23" name="Gerade Verbindung mit Pfeil 22">
            <a:extLst>
              <a:ext uri="{FF2B5EF4-FFF2-40B4-BE49-F238E27FC236}">
                <a16:creationId xmlns:a16="http://schemas.microsoft.com/office/drawing/2014/main" id="{44800B3E-A8B1-4691-BB89-7FB6A66CEB20}"/>
              </a:ext>
            </a:extLst>
          </p:cNvPr>
          <p:cNvCxnSpPr/>
          <p:nvPr/>
        </p:nvCxnSpPr>
        <p:spPr bwMode="auto">
          <a:xfrm flipH="1">
            <a:off x="5951984" y="3203534"/>
            <a:ext cx="515418" cy="788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Gerade Verbindung mit Pfeil 24">
            <a:extLst>
              <a:ext uri="{FF2B5EF4-FFF2-40B4-BE49-F238E27FC236}">
                <a16:creationId xmlns:a16="http://schemas.microsoft.com/office/drawing/2014/main" id="{45F62A78-6ADB-47DC-A847-7A66B4B3AF80}"/>
              </a:ext>
            </a:extLst>
          </p:cNvPr>
          <p:cNvCxnSpPr>
            <a:stCxn id="11" idx="2"/>
          </p:cNvCxnSpPr>
          <p:nvPr/>
        </p:nvCxnSpPr>
        <p:spPr bwMode="auto">
          <a:xfrm>
            <a:off x="6599950" y="3203534"/>
            <a:ext cx="494444" cy="7593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Gerade Verbindung mit Pfeil 26">
            <a:extLst>
              <a:ext uri="{FF2B5EF4-FFF2-40B4-BE49-F238E27FC236}">
                <a16:creationId xmlns:a16="http://schemas.microsoft.com/office/drawing/2014/main" id="{B66EC6EF-22A4-454A-B904-D38D505B0C84}"/>
              </a:ext>
            </a:extLst>
          </p:cNvPr>
          <p:cNvCxnSpPr/>
          <p:nvPr/>
        </p:nvCxnSpPr>
        <p:spPr bwMode="auto">
          <a:xfrm flipV="1">
            <a:off x="6539410" y="2543418"/>
            <a:ext cx="0" cy="3215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feld 28">
            <a:extLst>
              <a:ext uri="{FF2B5EF4-FFF2-40B4-BE49-F238E27FC236}">
                <a16:creationId xmlns:a16="http://schemas.microsoft.com/office/drawing/2014/main" id="{14F0CB14-768A-4A3F-ADB6-42CEA8052780}"/>
              </a:ext>
            </a:extLst>
          </p:cNvPr>
          <p:cNvSpPr txBox="1"/>
          <p:nvPr/>
        </p:nvSpPr>
        <p:spPr>
          <a:xfrm>
            <a:off x="5479506" y="2609323"/>
            <a:ext cx="1085555" cy="246221"/>
          </a:xfrm>
          <a:prstGeom prst="rect">
            <a:avLst/>
          </a:prstGeom>
          <a:noFill/>
        </p:spPr>
        <p:txBody>
          <a:bodyPr wrap="none" rtlCol="0">
            <a:spAutoFit/>
          </a:bodyPr>
          <a:lstStyle/>
          <a:p>
            <a:pPr algn="ctr"/>
            <a:r>
              <a:rPr lang="de-DE" sz="1000" i="1" dirty="0"/>
              <a:t>Generalisierung</a:t>
            </a:r>
          </a:p>
        </p:txBody>
      </p:sp>
      <p:sp>
        <p:nvSpPr>
          <p:cNvPr id="30" name="Textfeld 29">
            <a:extLst>
              <a:ext uri="{FF2B5EF4-FFF2-40B4-BE49-F238E27FC236}">
                <a16:creationId xmlns:a16="http://schemas.microsoft.com/office/drawing/2014/main" id="{4C7AECAC-82ED-4895-B411-CD86D532786F}"/>
              </a:ext>
            </a:extLst>
          </p:cNvPr>
          <p:cNvSpPr txBox="1"/>
          <p:nvPr/>
        </p:nvSpPr>
        <p:spPr>
          <a:xfrm>
            <a:off x="5228902" y="3446002"/>
            <a:ext cx="1050289" cy="246221"/>
          </a:xfrm>
          <a:prstGeom prst="rect">
            <a:avLst/>
          </a:prstGeom>
          <a:noFill/>
        </p:spPr>
        <p:txBody>
          <a:bodyPr wrap="none" rtlCol="0">
            <a:spAutoFit/>
          </a:bodyPr>
          <a:lstStyle/>
          <a:p>
            <a:pPr algn="ctr"/>
            <a:r>
              <a:rPr lang="de-DE" sz="1000" i="1" dirty="0"/>
              <a:t>Spezialisierung</a:t>
            </a:r>
          </a:p>
        </p:txBody>
      </p:sp>
      <p:pic>
        <p:nvPicPr>
          <p:cNvPr id="31" name="Picture 14" descr="Prompt Engineering | Cohere API Documentation">
            <a:extLst>
              <a:ext uri="{FF2B5EF4-FFF2-40B4-BE49-F238E27FC236}">
                <a16:creationId xmlns:a16="http://schemas.microsoft.com/office/drawing/2014/main" id="{8588B822-66BF-463F-9151-8A0E61265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5898" y="2420822"/>
            <a:ext cx="3549660" cy="1617727"/>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9F8DF3C5-A892-470E-8055-6E50A0DF4323}"/>
              </a:ext>
            </a:extLst>
          </p:cNvPr>
          <p:cNvSpPr txBox="1"/>
          <p:nvPr/>
        </p:nvSpPr>
        <p:spPr>
          <a:xfrm>
            <a:off x="172344" y="5840568"/>
            <a:ext cx="2088231" cy="253916"/>
          </a:xfrm>
          <a:prstGeom prst="rect">
            <a:avLst/>
          </a:prstGeom>
          <a:noFill/>
        </p:spPr>
        <p:txBody>
          <a:bodyPr wrap="square" rtlCol="0">
            <a:spAutoFit/>
          </a:bodyPr>
          <a:lstStyle/>
          <a:p>
            <a:r>
              <a:rPr lang="de-DE" sz="1050" dirty="0"/>
              <a:t>A </a:t>
            </a:r>
            <a:r>
              <a:rPr lang="de-DE" sz="1050" dirty="0" err="1"/>
              <a:t>robot</a:t>
            </a:r>
            <a:r>
              <a:rPr lang="de-DE" sz="1050" dirty="0"/>
              <a:t> </a:t>
            </a:r>
            <a:r>
              <a:rPr lang="de-DE" sz="1050" dirty="0" err="1"/>
              <a:t>shall</a:t>
            </a:r>
            <a:r>
              <a:rPr lang="de-DE" sz="1050" dirty="0"/>
              <a:t> not </a:t>
            </a:r>
            <a:r>
              <a:rPr lang="de-DE" sz="1050" dirty="0" err="1"/>
              <a:t>harm</a:t>
            </a:r>
            <a:r>
              <a:rPr lang="de-DE" sz="1050" dirty="0"/>
              <a:t> a human.</a:t>
            </a:r>
          </a:p>
        </p:txBody>
      </p:sp>
      <p:sp>
        <p:nvSpPr>
          <p:cNvPr id="24" name="Textfeld 23">
            <a:extLst>
              <a:ext uri="{FF2B5EF4-FFF2-40B4-BE49-F238E27FC236}">
                <a16:creationId xmlns:a16="http://schemas.microsoft.com/office/drawing/2014/main" id="{7096620A-6515-409A-AA87-5A2B549487A5}"/>
              </a:ext>
            </a:extLst>
          </p:cNvPr>
          <p:cNvSpPr txBox="1"/>
          <p:nvPr/>
        </p:nvSpPr>
        <p:spPr>
          <a:xfrm>
            <a:off x="2336081" y="5841547"/>
            <a:ext cx="898003" cy="253916"/>
          </a:xfrm>
          <a:prstGeom prst="rect">
            <a:avLst/>
          </a:prstGeom>
          <a:noFill/>
        </p:spPr>
        <p:txBody>
          <a:bodyPr wrap="none" rtlCol="0">
            <a:spAutoFit/>
          </a:bodyPr>
          <a:lstStyle/>
          <a:p>
            <a:r>
              <a:rPr lang="de-DE" sz="1050" dirty="0"/>
              <a:t>Ein Roboter</a:t>
            </a:r>
          </a:p>
        </p:txBody>
      </p:sp>
      <p:cxnSp>
        <p:nvCxnSpPr>
          <p:cNvPr id="8" name="Gerade Verbindung mit Pfeil 7">
            <a:extLst>
              <a:ext uri="{FF2B5EF4-FFF2-40B4-BE49-F238E27FC236}">
                <a16:creationId xmlns:a16="http://schemas.microsoft.com/office/drawing/2014/main" id="{065558E2-DDA5-4D18-9065-6CB611821A7A}"/>
              </a:ext>
            </a:extLst>
          </p:cNvPr>
          <p:cNvCxnSpPr>
            <a:cxnSpLocks/>
            <a:stCxn id="6" idx="0"/>
          </p:cNvCxnSpPr>
          <p:nvPr/>
        </p:nvCxnSpPr>
        <p:spPr bwMode="auto">
          <a:xfrm flipV="1">
            <a:off x="1216460" y="5250231"/>
            <a:ext cx="383695" cy="5903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Gerade Verbindung mit Pfeil 9">
            <a:extLst>
              <a:ext uri="{FF2B5EF4-FFF2-40B4-BE49-F238E27FC236}">
                <a16:creationId xmlns:a16="http://schemas.microsoft.com/office/drawing/2014/main" id="{A920AA62-6EF8-464E-9B62-8A6E98441D53}"/>
              </a:ext>
            </a:extLst>
          </p:cNvPr>
          <p:cNvCxnSpPr>
            <a:cxnSpLocks/>
            <a:stCxn id="24" idx="0"/>
          </p:cNvCxnSpPr>
          <p:nvPr/>
        </p:nvCxnSpPr>
        <p:spPr bwMode="auto">
          <a:xfrm flipV="1">
            <a:off x="2785083" y="5336004"/>
            <a:ext cx="0" cy="5055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688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5"/>
                                        </p:tgtEl>
                                        <p:attrNameLst>
                                          <p:attrName>style.opacity</p:attrName>
                                        </p:attrNameLst>
                                      </p:cBhvr>
                                      <p:to>
                                        <p:strVal val="0.25"/>
                                      </p:to>
                                    </p:set>
                                    <p:animEffect filter="image" prLst="opacity: 0.25">
                                      <p:cBhvr rctx="IE">
                                        <p:cTn id="17" dur="indefinite"/>
                                        <p:tgtEl>
                                          <p:spTgt spid="5"/>
                                        </p:tgtEl>
                                      </p:cBhvr>
                                    </p:animEffect>
                                  </p:childTnLst>
                                </p:cTn>
                              </p:par>
                              <p:par>
                                <p:cTn id="18" presetID="9" presetClass="emph" presetSubtype="0" grpId="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9" presetClass="emph" presetSubtype="0" grpId="1" nodeType="withEffect">
                                  <p:stCondLst>
                                    <p:cond delay="0"/>
                                  </p:stCondLst>
                                  <p:childTnLst>
                                    <p:set>
                                      <p:cBhvr>
                                        <p:cTn id="26" dur="indefinite"/>
                                        <p:tgtEl>
                                          <p:spTgt spid="24"/>
                                        </p:tgtEl>
                                        <p:attrNameLst>
                                          <p:attrName>style.opacity</p:attrName>
                                        </p:attrNameLst>
                                      </p:cBhvr>
                                      <p:to>
                                        <p:strVal val="0.5"/>
                                      </p:to>
                                    </p:set>
                                    <p:animEffect filter="image" prLst="opacity: 0.5">
                                      <p:cBhvr rctx="IE">
                                        <p:cTn id="27" dur="indefinite"/>
                                        <p:tgtEl>
                                          <p:spTgt spid="24"/>
                                        </p:tgtEl>
                                      </p:cBhvr>
                                    </p:animEffect>
                                  </p:childTnLst>
                                </p:cTn>
                              </p:par>
                              <p:par>
                                <p:cTn id="28" presetID="9" presetClass="emph" presetSubtype="0" nodeType="withEffect">
                                  <p:stCondLst>
                                    <p:cond delay="0"/>
                                  </p:stCondLst>
                                  <p:childTnLst>
                                    <p:set>
                                      <p:cBhvr>
                                        <p:cTn id="29" dur="indefinite"/>
                                        <p:tgtEl>
                                          <p:spTgt spid="10"/>
                                        </p:tgtEl>
                                        <p:attrNameLst>
                                          <p:attrName>style.opacity</p:attrName>
                                        </p:attrNameLst>
                                      </p:cBhvr>
                                      <p:to>
                                        <p:strVal val="0.5"/>
                                      </p:to>
                                    </p:set>
                                    <p:animEffect filter="image" prLst="opacity: 0.5">
                                      <p:cBhvr rctx="IE">
                                        <p:cTn id="30" dur="indefinite"/>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29" grpId="0"/>
      <p:bldP spid="30" grpId="0"/>
      <p:bldP spid="6" grpId="0"/>
      <p:bldP spid="6" grpId="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937B9D-48A0-4A4D-8C80-EA556B619C63}"/>
              </a:ext>
            </a:extLst>
          </p:cNvPr>
          <p:cNvSpPr>
            <a:spLocks noGrp="1"/>
          </p:cNvSpPr>
          <p:nvPr>
            <p:ph idx="1"/>
          </p:nvPr>
        </p:nvSpPr>
        <p:spPr>
          <a:xfrm>
            <a:off x="7072488" y="5301208"/>
            <a:ext cx="4301910" cy="545992"/>
          </a:xfrm>
        </p:spPr>
        <p:txBody>
          <a:bodyPr/>
          <a:lstStyle/>
          <a:p>
            <a:pPr marL="0" indent="0">
              <a:buNone/>
            </a:pPr>
            <a:r>
              <a:rPr lang="de-DE" sz="1400" dirty="0"/>
              <a:t>Einführung des „</a:t>
            </a:r>
            <a:r>
              <a:rPr lang="de-DE" sz="1400" dirty="0" err="1"/>
              <a:t>Critic</a:t>
            </a:r>
            <a:r>
              <a:rPr lang="de-DE" sz="1400" dirty="0"/>
              <a:t>“ </a:t>
            </a:r>
          </a:p>
          <a:p>
            <a:pPr marL="0" indent="0">
              <a:buNone/>
            </a:pPr>
            <a:r>
              <a:rPr lang="de-DE" sz="1100" dirty="0"/>
              <a:t>Klassifikationsmodell, das auf 10K, durch Crowdsourcing bewerteter zufällig gewählter Tupel trainiert wurde</a:t>
            </a:r>
          </a:p>
        </p:txBody>
      </p:sp>
      <p:sp>
        <p:nvSpPr>
          <p:cNvPr id="3" name="Titel 2">
            <a:extLst>
              <a:ext uri="{FF2B5EF4-FFF2-40B4-BE49-F238E27FC236}">
                <a16:creationId xmlns:a16="http://schemas.microsoft.com/office/drawing/2014/main" id="{2069B0D6-089F-46E3-935C-D846E9BF647D}"/>
              </a:ext>
            </a:extLst>
          </p:cNvPr>
          <p:cNvSpPr>
            <a:spLocks noGrp="1"/>
          </p:cNvSpPr>
          <p:nvPr>
            <p:ph type="title"/>
          </p:nvPr>
        </p:nvSpPr>
        <p:spPr/>
        <p:txBody>
          <a:bodyPr/>
          <a:lstStyle/>
          <a:p>
            <a:r>
              <a:rPr lang="de-DE" dirty="0"/>
              <a:t>Beispiel: </a:t>
            </a:r>
            <a:r>
              <a:rPr lang="de-DE" dirty="0" err="1"/>
              <a:t>Symbolic</a:t>
            </a:r>
            <a:r>
              <a:rPr lang="de-DE" dirty="0"/>
              <a:t> Knowledge </a:t>
            </a:r>
            <a:r>
              <a:rPr lang="de-DE" dirty="0" err="1"/>
              <a:t>Distillation</a:t>
            </a:r>
            <a:r>
              <a:rPr lang="de-DE" dirty="0"/>
              <a:t> [2]</a:t>
            </a:r>
          </a:p>
        </p:txBody>
      </p:sp>
      <p:sp>
        <p:nvSpPr>
          <p:cNvPr id="4" name="Datumsplatzhalter 3">
            <a:extLst>
              <a:ext uri="{FF2B5EF4-FFF2-40B4-BE49-F238E27FC236}">
                <a16:creationId xmlns:a16="http://schemas.microsoft.com/office/drawing/2014/main" id="{68BC432E-9B85-49AE-896A-FABC4A35769F}"/>
              </a:ext>
            </a:extLst>
          </p:cNvPr>
          <p:cNvSpPr>
            <a:spLocks noGrp="1"/>
          </p:cNvSpPr>
          <p:nvPr>
            <p:ph type="dt" sz="half" idx="2"/>
          </p:nvPr>
        </p:nvSpPr>
        <p:spPr/>
        <p:txBody>
          <a:bodyPr/>
          <a:lstStyle/>
          <a:p>
            <a:fld id="{5CF54E03-4885-4408-875D-CF4E4825484C}" type="datetime1">
              <a:rPr lang="de-DE" smtClean="0"/>
              <a:pPr/>
              <a:t>11.03.2023</a:t>
            </a:fld>
            <a:endParaRPr lang="de-DE" dirty="0"/>
          </a:p>
        </p:txBody>
      </p:sp>
      <p:pic>
        <p:nvPicPr>
          <p:cNvPr id="5" name="Grafik 4">
            <a:extLst>
              <a:ext uri="{FF2B5EF4-FFF2-40B4-BE49-F238E27FC236}">
                <a16:creationId xmlns:a16="http://schemas.microsoft.com/office/drawing/2014/main" id="{F34C4F78-E38E-446B-9ED9-5B2E0430998A}"/>
              </a:ext>
            </a:extLst>
          </p:cNvPr>
          <p:cNvPicPr>
            <a:picLocks noChangeAspect="1"/>
          </p:cNvPicPr>
          <p:nvPr/>
        </p:nvPicPr>
        <p:blipFill>
          <a:blip r:embed="rId3"/>
          <a:stretch>
            <a:fillRect/>
          </a:stretch>
        </p:blipFill>
        <p:spPr>
          <a:xfrm>
            <a:off x="7610850" y="1018184"/>
            <a:ext cx="2927450" cy="2122784"/>
          </a:xfrm>
          <a:prstGeom prst="rect">
            <a:avLst/>
          </a:prstGeom>
        </p:spPr>
      </p:pic>
      <p:pic>
        <p:nvPicPr>
          <p:cNvPr id="6" name="Grafik 5">
            <a:extLst>
              <a:ext uri="{FF2B5EF4-FFF2-40B4-BE49-F238E27FC236}">
                <a16:creationId xmlns:a16="http://schemas.microsoft.com/office/drawing/2014/main" id="{CB086ADD-CEF6-4081-8A01-1E39A2B7DA99}"/>
              </a:ext>
            </a:extLst>
          </p:cNvPr>
          <p:cNvPicPr>
            <a:picLocks noChangeAspect="1"/>
          </p:cNvPicPr>
          <p:nvPr/>
        </p:nvPicPr>
        <p:blipFill>
          <a:blip r:embed="rId4"/>
          <a:stretch>
            <a:fillRect/>
          </a:stretch>
        </p:blipFill>
        <p:spPr>
          <a:xfrm>
            <a:off x="7101194" y="3501008"/>
            <a:ext cx="3688442" cy="1762977"/>
          </a:xfrm>
          <a:prstGeom prst="rect">
            <a:avLst/>
          </a:prstGeom>
        </p:spPr>
      </p:pic>
      <p:sp>
        <p:nvSpPr>
          <p:cNvPr id="7" name="Textfeld 6">
            <a:extLst>
              <a:ext uri="{FF2B5EF4-FFF2-40B4-BE49-F238E27FC236}">
                <a16:creationId xmlns:a16="http://schemas.microsoft.com/office/drawing/2014/main" id="{66E5A5D7-2DDA-4E11-B1C2-2DA40309F01C}"/>
              </a:ext>
            </a:extLst>
          </p:cNvPr>
          <p:cNvSpPr txBox="1"/>
          <p:nvPr/>
        </p:nvSpPr>
        <p:spPr>
          <a:xfrm>
            <a:off x="6964348" y="6116847"/>
            <a:ext cx="4461478" cy="215444"/>
          </a:xfrm>
          <a:prstGeom prst="rect">
            <a:avLst/>
          </a:prstGeom>
          <a:noFill/>
        </p:spPr>
        <p:txBody>
          <a:bodyPr wrap="none" rtlCol="0">
            <a:spAutoFit/>
          </a:bodyPr>
          <a:lstStyle/>
          <a:p>
            <a:r>
              <a:rPr lang="en-US" sz="800" dirty="0"/>
              <a:t>[2] </a:t>
            </a:r>
            <a:r>
              <a:rPr lang="en-US" sz="800" dirty="0">
                <a:hlinkClick r:id="rId5"/>
              </a:rPr>
              <a:t>Symbolic Knowledge Distillation: from General Language Models to Commonsense Models</a:t>
            </a:r>
            <a:endParaRPr lang="de-DE" sz="700" dirty="0"/>
          </a:p>
        </p:txBody>
      </p:sp>
      <p:pic>
        <p:nvPicPr>
          <p:cNvPr id="8" name="Grafik 7">
            <a:extLst>
              <a:ext uri="{FF2B5EF4-FFF2-40B4-BE49-F238E27FC236}">
                <a16:creationId xmlns:a16="http://schemas.microsoft.com/office/drawing/2014/main" id="{E8F3941A-898E-40DF-BD10-E0E94324343A}"/>
              </a:ext>
            </a:extLst>
          </p:cNvPr>
          <p:cNvPicPr>
            <a:picLocks noChangeAspect="1"/>
          </p:cNvPicPr>
          <p:nvPr/>
        </p:nvPicPr>
        <p:blipFill>
          <a:blip r:embed="rId6"/>
          <a:stretch>
            <a:fillRect/>
          </a:stretch>
        </p:blipFill>
        <p:spPr>
          <a:xfrm>
            <a:off x="1266792" y="1097238"/>
            <a:ext cx="3639059" cy="2122784"/>
          </a:xfrm>
          <a:prstGeom prst="rect">
            <a:avLst/>
          </a:prstGeom>
        </p:spPr>
      </p:pic>
      <p:graphicFrame>
        <p:nvGraphicFramePr>
          <p:cNvPr id="10" name="Tabelle 9">
            <a:extLst>
              <a:ext uri="{FF2B5EF4-FFF2-40B4-BE49-F238E27FC236}">
                <a16:creationId xmlns:a16="http://schemas.microsoft.com/office/drawing/2014/main" id="{D717304F-DBFA-429B-85C8-EE31F86BF8EF}"/>
              </a:ext>
            </a:extLst>
          </p:cNvPr>
          <p:cNvGraphicFramePr>
            <a:graphicFrameLocks noGrp="1"/>
          </p:cNvGraphicFramePr>
          <p:nvPr>
            <p:extLst>
              <p:ext uri="{D42A27DB-BD31-4B8C-83A1-F6EECF244321}">
                <p14:modId xmlns:p14="http://schemas.microsoft.com/office/powerpoint/2010/main" val="2513129085"/>
              </p:ext>
            </p:extLst>
          </p:nvPr>
        </p:nvGraphicFramePr>
        <p:xfrm>
          <a:off x="1234341" y="908720"/>
          <a:ext cx="3703959" cy="304800"/>
        </p:xfrm>
        <a:graphic>
          <a:graphicData uri="http://schemas.openxmlformats.org/drawingml/2006/table">
            <a:tbl>
              <a:tblPr firstRow="1" bandRow="1">
                <a:tableStyleId>{5C22544A-7EE6-4342-B048-85BDC9FD1C3A}</a:tableStyleId>
              </a:tblPr>
              <a:tblGrid>
                <a:gridCol w="1234653">
                  <a:extLst>
                    <a:ext uri="{9D8B030D-6E8A-4147-A177-3AD203B41FA5}">
                      <a16:colId xmlns:a16="http://schemas.microsoft.com/office/drawing/2014/main" val="2647815493"/>
                    </a:ext>
                  </a:extLst>
                </a:gridCol>
                <a:gridCol w="1234653">
                  <a:extLst>
                    <a:ext uri="{9D8B030D-6E8A-4147-A177-3AD203B41FA5}">
                      <a16:colId xmlns:a16="http://schemas.microsoft.com/office/drawing/2014/main" val="596680799"/>
                    </a:ext>
                  </a:extLst>
                </a:gridCol>
                <a:gridCol w="1234653">
                  <a:extLst>
                    <a:ext uri="{9D8B030D-6E8A-4147-A177-3AD203B41FA5}">
                      <a16:colId xmlns:a16="http://schemas.microsoft.com/office/drawing/2014/main" val="1427656211"/>
                    </a:ext>
                  </a:extLst>
                </a:gridCol>
              </a:tblGrid>
              <a:tr h="149997">
                <a:tc>
                  <a:txBody>
                    <a:bodyPr/>
                    <a:lstStyle/>
                    <a:p>
                      <a:pPr algn="ctr"/>
                      <a:r>
                        <a:rPr lang="de-DE" sz="1400" dirty="0"/>
                        <a:t>Event</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Inferenz</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47485418"/>
                  </a:ext>
                </a:extLst>
              </a:tr>
            </a:tbl>
          </a:graphicData>
        </a:graphic>
      </p:graphicFrame>
      <p:cxnSp>
        <p:nvCxnSpPr>
          <p:cNvPr id="12" name="Gerade Verbindung mit Pfeil 11">
            <a:extLst>
              <a:ext uri="{FF2B5EF4-FFF2-40B4-BE49-F238E27FC236}">
                <a16:creationId xmlns:a16="http://schemas.microsoft.com/office/drawing/2014/main" id="{259F4220-9C51-4DA8-9FAB-FE49799BEBD9}"/>
              </a:ext>
            </a:extLst>
          </p:cNvPr>
          <p:cNvCxnSpPr>
            <a:cxnSpLocks/>
          </p:cNvCxnSpPr>
          <p:nvPr/>
        </p:nvCxnSpPr>
        <p:spPr bwMode="auto">
          <a:xfrm>
            <a:off x="1919536" y="321717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feld 12">
            <a:extLst>
              <a:ext uri="{FF2B5EF4-FFF2-40B4-BE49-F238E27FC236}">
                <a16:creationId xmlns:a16="http://schemas.microsoft.com/office/drawing/2014/main" id="{B6C19A82-6216-4548-85EE-322D5B8AA7E6}"/>
              </a:ext>
            </a:extLst>
          </p:cNvPr>
          <p:cNvSpPr txBox="1"/>
          <p:nvPr/>
        </p:nvSpPr>
        <p:spPr>
          <a:xfrm>
            <a:off x="1225093" y="3471391"/>
            <a:ext cx="1359668" cy="461665"/>
          </a:xfrm>
          <a:prstGeom prst="rect">
            <a:avLst/>
          </a:prstGeom>
          <a:noFill/>
        </p:spPr>
        <p:txBody>
          <a:bodyPr wrap="none" rtlCol="0">
            <a:spAutoFit/>
          </a:bodyPr>
          <a:lstStyle/>
          <a:p>
            <a:pPr algn="ctr"/>
            <a:r>
              <a:rPr lang="de-DE" sz="1200" dirty="0"/>
              <a:t>100 menschlich </a:t>
            </a:r>
          </a:p>
          <a:p>
            <a:pPr algn="ctr"/>
            <a:r>
              <a:rPr lang="de-DE" sz="1200" dirty="0"/>
              <a:t>kreierte Beispiele</a:t>
            </a:r>
          </a:p>
        </p:txBody>
      </p:sp>
      <p:sp>
        <p:nvSpPr>
          <p:cNvPr id="15" name="Textfeld 14">
            <a:extLst>
              <a:ext uri="{FF2B5EF4-FFF2-40B4-BE49-F238E27FC236}">
                <a16:creationId xmlns:a16="http://schemas.microsoft.com/office/drawing/2014/main" id="{CA258DE0-D8E2-46AC-A63E-714B646DA0FC}"/>
              </a:ext>
            </a:extLst>
          </p:cNvPr>
          <p:cNvSpPr txBox="1"/>
          <p:nvPr/>
        </p:nvSpPr>
        <p:spPr>
          <a:xfrm>
            <a:off x="2664086" y="3491677"/>
            <a:ext cx="1103187" cy="461665"/>
          </a:xfrm>
          <a:prstGeom prst="rect">
            <a:avLst/>
          </a:prstGeom>
          <a:noFill/>
        </p:spPr>
        <p:txBody>
          <a:bodyPr wrap="none" rtlCol="0">
            <a:spAutoFit/>
          </a:bodyPr>
          <a:lstStyle/>
          <a:p>
            <a:pPr algn="ctr"/>
            <a:r>
              <a:rPr lang="de-DE" sz="1200" dirty="0"/>
              <a:t>Definierte </a:t>
            </a:r>
          </a:p>
          <a:p>
            <a:pPr algn="ctr"/>
            <a:r>
              <a:rPr lang="de-DE" sz="1200" dirty="0"/>
              <a:t>Zielrelationen</a:t>
            </a:r>
          </a:p>
        </p:txBody>
      </p:sp>
      <p:sp>
        <p:nvSpPr>
          <p:cNvPr id="17" name="Textfeld 16">
            <a:extLst>
              <a:ext uri="{FF2B5EF4-FFF2-40B4-BE49-F238E27FC236}">
                <a16:creationId xmlns:a16="http://schemas.microsoft.com/office/drawing/2014/main" id="{0EF932ED-EDA0-4094-9468-001CAA5FC8C3}"/>
              </a:ext>
            </a:extLst>
          </p:cNvPr>
          <p:cNvSpPr txBox="1"/>
          <p:nvPr/>
        </p:nvSpPr>
        <p:spPr>
          <a:xfrm>
            <a:off x="3692050" y="3463684"/>
            <a:ext cx="1359668" cy="646331"/>
          </a:xfrm>
          <a:prstGeom prst="rect">
            <a:avLst/>
          </a:prstGeom>
          <a:noFill/>
        </p:spPr>
        <p:txBody>
          <a:bodyPr wrap="none" rtlCol="0">
            <a:spAutoFit/>
          </a:bodyPr>
          <a:lstStyle/>
          <a:p>
            <a:pPr algn="ctr"/>
            <a:r>
              <a:rPr lang="de-DE" sz="1200" dirty="0"/>
              <a:t>100 menschlich </a:t>
            </a:r>
          </a:p>
          <a:p>
            <a:pPr algn="ctr"/>
            <a:r>
              <a:rPr lang="de-DE" sz="1200" dirty="0"/>
              <a:t>kreierte Beispiele</a:t>
            </a:r>
          </a:p>
          <a:p>
            <a:pPr algn="ctr"/>
            <a:r>
              <a:rPr lang="de-DE" sz="1200" dirty="0"/>
              <a:t>je Zielrelation</a:t>
            </a:r>
          </a:p>
        </p:txBody>
      </p:sp>
      <p:pic>
        <p:nvPicPr>
          <p:cNvPr id="21" name="Picture 6" descr="eonum – Natural Language Processing">
            <a:extLst>
              <a:ext uri="{FF2B5EF4-FFF2-40B4-BE49-F238E27FC236}">
                <a16:creationId xmlns:a16="http://schemas.microsoft.com/office/drawing/2014/main" id="{482AB458-F6DB-4B64-BB88-D1E5A4848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489" y="5145961"/>
            <a:ext cx="587295" cy="58729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DCF9BCC8-48A8-4123-A2E4-1F01088BF7FD}"/>
              </a:ext>
            </a:extLst>
          </p:cNvPr>
          <p:cNvSpPr txBox="1"/>
          <p:nvPr/>
        </p:nvSpPr>
        <p:spPr>
          <a:xfrm>
            <a:off x="1554386" y="6063679"/>
            <a:ext cx="654346" cy="461665"/>
          </a:xfrm>
          <a:prstGeom prst="rect">
            <a:avLst/>
          </a:prstGeom>
          <a:noFill/>
        </p:spPr>
        <p:txBody>
          <a:bodyPr wrap="none" rtlCol="0">
            <a:spAutoFit/>
          </a:bodyPr>
          <a:lstStyle/>
          <a:p>
            <a:pPr algn="ctr"/>
            <a:r>
              <a:rPr lang="de-DE" sz="1200" dirty="0"/>
              <a:t>176K </a:t>
            </a:r>
          </a:p>
          <a:p>
            <a:pPr algn="ctr"/>
            <a:r>
              <a:rPr lang="de-DE" sz="1200" dirty="0"/>
              <a:t>Events</a:t>
            </a:r>
          </a:p>
        </p:txBody>
      </p:sp>
      <p:cxnSp>
        <p:nvCxnSpPr>
          <p:cNvPr id="27" name="Gerade Verbindung mit Pfeil 26">
            <a:extLst>
              <a:ext uri="{FF2B5EF4-FFF2-40B4-BE49-F238E27FC236}">
                <a16:creationId xmlns:a16="http://schemas.microsoft.com/office/drawing/2014/main" id="{C5A09C69-0D2D-4E5A-8651-5250C8D5D290}"/>
              </a:ext>
            </a:extLst>
          </p:cNvPr>
          <p:cNvCxnSpPr>
            <a:cxnSpLocks/>
          </p:cNvCxnSpPr>
          <p:nvPr/>
        </p:nvCxnSpPr>
        <p:spPr bwMode="auto">
          <a:xfrm>
            <a:off x="1919536" y="393725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81A796B-3EE7-4234-90DB-7CF07685711C}"/>
              </a:ext>
            </a:extLst>
          </p:cNvPr>
          <p:cNvCxnSpPr>
            <a:cxnSpLocks/>
          </p:cNvCxnSpPr>
          <p:nvPr/>
        </p:nvCxnSpPr>
        <p:spPr bwMode="auto">
          <a:xfrm>
            <a:off x="1873714" y="5779841"/>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9" name="Picture 14" descr="Prompt Engineering | Cohere API Documentation">
            <a:extLst>
              <a:ext uri="{FF2B5EF4-FFF2-40B4-BE49-F238E27FC236}">
                <a16:creationId xmlns:a16="http://schemas.microsoft.com/office/drawing/2014/main" id="{B41604F0-E66B-464C-8943-A8C7168E4B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1135931" y="4291029"/>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Gerade Verbindung mit Pfeil 29">
            <a:extLst>
              <a:ext uri="{FF2B5EF4-FFF2-40B4-BE49-F238E27FC236}">
                <a16:creationId xmlns:a16="http://schemas.microsoft.com/office/drawing/2014/main" id="{F87343FE-A76E-47D3-873D-E8E86B53F0F7}"/>
              </a:ext>
            </a:extLst>
          </p:cNvPr>
          <p:cNvCxnSpPr>
            <a:cxnSpLocks/>
          </p:cNvCxnSpPr>
          <p:nvPr/>
        </p:nvCxnSpPr>
        <p:spPr bwMode="auto">
          <a:xfrm>
            <a:off x="1891007" y="479715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feld 30">
            <a:extLst>
              <a:ext uri="{FF2B5EF4-FFF2-40B4-BE49-F238E27FC236}">
                <a16:creationId xmlns:a16="http://schemas.microsoft.com/office/drawing/2014/main" id="{435A614F-9DD2-4A23-B3CC-BB20CA1498C6}"/>
              </a:ext>
            </a:extLst>
          </p:cNvPr>
          <p:cNvSpPr txBox="1"/>
          <p:nvPr/>
        </p:nvSpPr>
        <p:spPr>
          <a:xfrm>
            <a:off x="183588" y="4291029"/>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cxnSp>
        <p:nvCxnSpPr>
          <p:cNvPr id="32" name="Gerade Verbindung mit Pfeil 31">
            <a:extLst>
              <a:ext uri="{FF2B5EF4-FFF2-40B4-BE49-F238E27FC236}">
                <a16:creationId xmlns:a16="http://schemas.microsoft.com/office/drawing/2014/main" id="{4A00919E-1D4F-4529-87BA-E6459AC8564E}"/>
              </a:ext>
            </a:extLst>
          </p:cNvPr>
          <p:cNvCxnSpPr>
            <a:cxnSpLocks/>
          </p:cNvCxnSpPr>
          <p:nvPr/>
        </p:nvCxnSpPr>
        <p:spPr bwMode="auto">
          <a:xfrm>
            <a:off x="3215679" y="3215829"/>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Gerade Verbindung mit Pfeil 32">
            <a:extLst>
              <a:ext uri="{FF2B5EF4-FFF2-40B4-BE49-F238E27FC236}">
                <a16:creationId xmlns:a16="http://schemas.microsoft.com/office/drawing/2014/main" id="{B632A0C7-01F0-49F6-AC02-9DD1316FF4C3}"/>
              </a:ext>
            </a:extLst>
          </p:cNvPr>
          <p:cNvCxnSpPr>
            <a:cxnSpLocks/>
          </p:cNvCxnSpPr>
          <p:nvPr/>
        </p:nvCxnSpPr>
        <p:spPr bwMode="auto">
          <a:xfrm>
            <a:off x="4371884" y="3196884"/>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4" name="Picture 14" descr="Prompt Engineering | Cohere API Documentation">
            <a:extLst>
              <a:ext uri="{FF2B5EF4-FFF2-40B4-BE49-F238E27FC236}">
                <a16:creationId xmlns:a16="http://schemas.microsoft.com/office/drawing/2014/main" id="{0246F425-273A-402D-A0CA-3517DD3A1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3575720" y="4381670"/>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Gerade Verbindung mit Pfeil 34">
            <a:extLst>
              <a:ext uri="{FF2B5EF4-FFF2-40B4-BE49-F238E27FC236}">
                <a16:creationId xmlns:a16="http://schemas.microsoft.com/office/drawing/2014/main" id="{97598756-1BF9-45DF-94DB-0444B567DC56}"/>
              </a:ext>
            </a:extLst>
          </p:cNvPr>
          <p:cNvCxnSpPr>
            <a:cxnSpLocks/>
          </p:cNvCxnSpPr>
          <p:nvPr/>
        </p:nvCxnSpPr>
        <p:spPr bwMode="auto">
          <a:xfrm>
            <a:off x="4352159" y="406206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Gerade Verbindung mit Pfeil 35">
            <a:extLst>
              <a:ext uri="{FF2B5EF4-FFF2-40B4-BE49-F238E27FC236}">
                <a16:creationId xmlns:a16="http://schemas.microsoft.com/office/drawing/2014/main" id="{60F0B8E8-B025-4C0D-B727-AC26572C37D4}"/>
              </a:ext>
            </a:extLst>
          </p:cNvPr>
          <p:cNvCxnSpPr>
            <a:cxnSpLocks/>
            <a:stCxn id="15" idx="2"/>
          </p:cNvCxnSpPr>
          <p:nvPr/>
        </p:nvCxnSpPr>
        <p:spPr bwMode="auto">
          <a:xfrm>
            <a:off x="3215680" y="3953342"/>
            <a:ext cx="630918" cy="4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D2D6353F-C2A4-4805-B936-A8E931C09E08}"/>
              </a:ext>
            </a:extLst>
          </p:cNvPr>
          <p:cNvCxnSpPr>
            <a:cxnSpLocks/>
            <a:stCxn id="24" idx="3"/>
          </p:cNvCxnSpPr>
          <p:nvPr/>
        </p:nvCxnSpPr>
        <p:spPr bwMode="auto">
          <a:xfrm flipV="1">
            <a:off x="2208732" y="4865333"/>
            <a:ext cx="1554434" cy="14291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F5CA4D70-798A-445B-A6A9-15161801C966}"/>
              </a:ext>
            </a:extLst>
          </p:cNvPr>
          <p:cNvSpPr txBox="1"/>
          <p:nvPr/>
        </p:nvSpPr>
        <p:spPr>
          <a:xfrm>
            <a:off x="5051693" y="4375398"/>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sp>
        <p:nvSpPr>
          <p:cNvPr id="48" name="Textfeld 47">
            <a:extLst>
              <a:ext uri="{FF2B5EF4-FFF2-40B4-BE49-F238E27FC236}">
                <a16:creationId xmlns:a16="http://schemas.microsoft.com/office/drawing/2014/main" id="{4C7FBD6D-43B7-42C8-97A8-69B109068DD4}"/>
              </a:ext>
            </a:extLst>
          </p:cNvPr>
          <p:cNvSpPr txBox="1"/>
          <p:nvPr/>
        </p:nvSpPr>
        <p:spPr>
          <a:xfrm>
            <a:off x="2446092" y="5324192"/>
            <a:ext cx="723275" cy="230832"/>
          </a:xfrm>
          <a:prstGeom prst="rect">
            <a:avLst/>
          </a:prstGeom>
          <a:noFill/>
        </p:spPr>
        <p:txBody>
          <a:bodyPr wrap="none" rtlCol="0">
            <a:spAutoFit/>
          </a:bodyPr>
          <a:lstStyle/>
          <a:p>
            <a:pPr algn="ctr"/>
            <a:r>
              <a:rPr lang="de-DE" sz="900" i="1" dirty="0"/>
              <a:t>Teilmenge</a:t>
            </a:r>
          </a:p>
        </p:txBody>
      </p:sp>
      <p:cxnSp>
        <p:nvCxnSpPr>
          <p:cNvPr id="50" name="Gerade Verbindung mit Pfeil 49">
            <a:extLst>
              <a:ext uri="{FF2B5EF4-FFF2-40B4-BE49-F238E27FC236}">
                <a16:creationId xmlns:a16="http://schemas.microsoft.com/office/drawing/2014/main" id="{3FCAEE0A-AAD6-47EA-A8DF-09FD2C59961A}"/>
              </a:ext>
            </a:extLst>
          </p:cNvPr>
          <p:cNvCxnSpPr>
            <a:cxnSpLocks/>
          </p:cNvCxnSpPr>
          <p:nvPr/>
        </p:nvCxnSpPr>
        <p:spPr bwMode="auto">
          <a:xfrm>
            <a:off x="4352159" y="4829563"/>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51" name="Picture 6" descr="eonum – Natural Language Processing">
            <a:extLst>
              <a:ext uri="{FF2B5EF4-FFF2-40B4-BE49-F238E27FC236}">
                <a16:creationId xmlns:a16="http://schemas.microsoft.com/office/drawing/2014/main" id="{B23865DA-062F-4560-A9A0-443A1711D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748" y="5157192"/>
            <a:ext cx="587295" cy="58729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Gerade Verbindung mit Pfeil 51">
            <a:extLst>
              <a:ext uri="{FF2B5EF4-FFF2-40B4-BE49-F238E27FC236}">
                <a16:creationId xmlns:a16="http://schemas.microsoft.com/office/drawing/2014/main" id="{08EB0D0B-DDDC-4DD8-B598-139A137B8748}"/>
              </a:ext>
            </a:extLst>
          </p:cNvPr>
          <p:cNvCxnSpPr>
            <a:cxnSpLocks/>
          </p:cNvCxnSpPr>
          <p:nvPr/>
        </p:nvCxnSpPr>
        <p:spPr bwMode="auto">
          <a:xfrm>
            <a:off x="4346395" y="5763015"/>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feld 52">
            <a:extLst>
              <a:ext uri="{FF2B5EF4-FFF2-40B4-BE49-F238E27FC236}">
                <a16:creationId xmlns:a16="http://schemas.microsoft.com/office/drawing/2014/main" id="{9D3536FA-D5FA-4BC1-AAF8-DC14C54FF4CE}"/>
              </a:ext>
            </a:extLst>
          </p:cNvPr>
          <p:cNvSpPr txBox="1"/>
          <p:nvPr/>
        </p:nvSpPr>
        <p:spPr>
          <a:xfrm>
            <a:off x="3891785" y="6021288"/>
            <a:ext cx="909223" cy="461665"/>
          </a:xfrm>
          <a:prstGeom prst="rect">
            <a:avLst/>
          </a:prstGeom>
          <a:noFill/>
        </p:spPr>
        <p:txBody>
          <a:bodyPr wrap="none" rtlCol="0">
            <a:spAutoFit/>
          </a:bodyPr>
          <a:lstStyle/>
          <a:p>
            <a:pPr algn="ctr"/>
            <a:r>
              <a:rPr lang="de-DE" sz="1200" dirty="0"/>
              <a:t>6.5M</a:t>
            </a:r>
          </a:p>
          <a:p>
            <a:pPr algn="ctr"/>
            <a:r>
              <a:rPr lang="de-DE" sz="1200" dirty="0"/>
              <a:t>Inferenzen</a:t>
            </a:r>
          </a:p>
        </p:txBody>
      </p:sp>
      <p:cxnSp>
        <p:nvCxnSpPr>
          <p:cNvPr id="56" name="Verbinder: gekrümmt 55">
            <a:extLst>
              <a:ext uri="{FF2B5EF4-FFF2-40B4-BE49-F238E27FC236}">
                <a16:creationId xmlns:a16="http://schemas.microsoft.com/office/drawing/2014/main" id="{B972C7A8-D6FE-462C-AD28-7E631742ABAA}"/>
              </a:ext>
            </a:extLst>
          </p:cNvPr>
          <p:cNvCxnSpPr>
            <a:cxnSpLocks/>
          </p:cNvCxnSpPr>
          <p:nvPr/>
        </p:nvCxnSpPr>
        <p:spPr bwMode="auto">
          <a:xfrm flipH="1">
            <a:off x="10776520" y="4202477"/>
            <a:ext cx="13116" cy="900100"/>
          </a:xfrm>
          <a:prstGeom prst="curvedConnector4">
            <a:avLst>
              <a:gd name="adj1" fmla="val -1742909"/>
              <a:gd name="adj2" fmla="val 98966"/>
            </a:avLst>
          </a:prstGeom>
          <a:solidFill>
            <a:schemeClr val="accent1"/>
          </a:solidFill>
          <a:ln w="9525" cap="flat" cmpd="sng" algn="ctr">
            <a:solidFill>
              <a:schemeClr val="tx1"/>
            </a:solidFill>
            <a:prstDash val="solid"/>
            <a:round/>
            <a:headEnd type="none" w="med" len="med"/>
            <a:tailEnd type="triangle"/>
          </a:ln>
          <a:effectLst/>
        </p:spPr>
      </p:cxnSp>
      <p:sp>
        <p:nvSpPr>
          <p:cNvPr id="58" name="Textfeld 57">
            <a:extLst>
              <a:ext uri="{FF2B5EF4-FFF2-40B4-BE49-F238E27FC236}">
                <a16:creationId xmlns:a16="http://schemas.microsoft.com/office/drawing/2014/main" id="{C0D32E7F-912D-4695-A205-CCB7346346DB}"/>
              </a:ext>
            </a:extLst>
          </p:cNvPr>
          <p:cNvSpPr txBox="1"/>
          <p:nvPr/>
        </p:nvSpPr>
        <p:spPr>
          <a:xfrm>
            <a:off x="10985919" y="4421036"/>
            <a:ext cx="870752" cy="400110"/>
          </a:xfrm>
          <a:prstGeom prst="rect">
            <a:avLst/>
          </a:prstGeom>
          <a:noFill/>
        </p:spPr>
        <p:txBody>
          <a:bodyPr wrap="none" rtlCol="0">
            <a:spAutoFit/>
          </a:bodyPr>
          <a:lstStyle/>
          <a:p>
            <a:pPr algn="ctr"/>
            <a:r>
              <a:rPr lang="de-DE" sz="1000" i="1" dirty="0"/>
              <a:t>Strenge</a:t>
            </a:r>
          </a:p>
          <a:p>
            <a:pPr algn="ctr"/>
            <a:r>
              <a:rPr lang="de-DE" sz="1000" i="1" dirty="0"/>
              <a:t>des „Critics“</a:t>
            </a:r>
          </a:p>
        </p:txBody>
      </p:sp>
      <p:sp>
        <p:nvSpPr>
          <p:cNvPr id="59" name="Textfeld 58">
            <a:extLst>
              <a:ext uri="{FF2B5EF4-FFF2-40B4-BE49-F238E27FC236}">
                <a16:creationId xmlns:a16="http://schemas.microsoft.com/office/drawing/2014/main" id="{07C1D6DE-924A-46B5-A872-A3DB3F2B254B}"/>
              </a:ext>
            </a:extLst>
          </p:cNvPr>
          <p:cNvSpPr txBox="1"/>
          <p:nvPr/>
        </p:nvSpPr>
        <p:spPr>
          <a:xfrm>
            <a:off x="6966173" y="6324909"/>
            <a:ext cx="1210588" cy="215444"/>
          </a:xfrm>
          <a:prstGeom prst="rect">
            <a:avLst/>
          </a:prstGeom>
          <a:noFill/>
        </p:spPr>
        <p:txBody>
          <a:bodyPr wrap="none" rtlCol="0">
            <a:spAutoFit/>
          </a:bodyPr>
          <a:lstStyle/>
          <a:p>
            <a:r>
              <a:rPr lang="en-US" sz="800" dirty="0"/>
              <a:t>[3] </a:t>
            </a:r>
            <a:r>
              <a:rPr lang="en-US" sz="800" dirty="0">
                <a:hlinkClick r:id="rId9"/>
              </a:rPr>
              <a:t>LAMA </a:t>
            </a:r>
            <a:r>
              <a:rPr lang="en-US" sz="800" dirty="0"/>
              <a:t>  [4] </a:t>
            </a:r>
            <a:r>
              <a:rPr lang="en-US" sz="800" dirty="0">
                <a:hlinkClick r:id="rId10"/>
              </a:rPr>
              <a:t>COMET</a:t>
            </a:r>
            <a:endParaRPr lang="de-DE" sz="700" dirty="0"/>
          </a:p>
        </p:txBody>
      </p:sp>
    </p:spTree>
    <p:extLst>
      <p:ext uri="{BB962C8B-B14F-4D97-AF65-F5344CB8AC3E}">
        <p14:creationId xmlns:p14="http://schemas.microsoft.com/office/powerpoint/2010/main" val="38999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3" grpId="0"/>
      <p:bldP spid="17" grpId="0"/>
      <p:bldP spid="24" grpId="0"/>
      <p:bldP spid="31" grpId="0"/>
      <p:bldP spid="47" grpId="0"/>
      <p:bldP spid="48" grpId="0"/>
      <p:bldP spid="53" grpId="0"/>
      <p:bldP spid="58"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B94BE84-FE87-49E2-B119-F54692A6BD50}"/>
              </a:ext>
            </a:extLst>
          </p:cNvPr>
          <p:cNvSpPr>
            <a:spLocks noGrp="1"/>
          </p:cNvSpPr>
          <p:nvPr>
            <p:ph idx="1"/>
          </p:nvPr>
        </p:nvSpPr>
        <p:spPr>
          <a:xfrm>
            <a:off x="576000" y="1052736"/>
            <a:ext cx="10992608" cy="3888432"/>
          </a:xfrm>
        </p:spPr>
        <p:txBody>
          <a:bodyPr/>
          <a:lstStyle/>
          <a:p>
            <a:pPr marL="0" indent="0">
              <a:buNone/>
            </a:pPr>
            <a:r>
              <a:rPr lang="de-DE" dirty="0"/>
              <a:t>Mögliche Relationen:</a:t>
            </a:r>
          </a:p>
          <a:p>
            <a:pPr lvl="1"/>
            <a:r>
              <a:rPr lang="de-DE" dirty="0" err="1"/>
              <a:t>isA</a:t>
            </a:r>
            <a:r>
              <a:rPr lang="de-DE" dirty="0"/>
              <a:t>-Beziehung</a:t>
            </a:r>
          </a:p>
          <a:p>
            <a:pPr lvl="2"/>
            <a:r>
              <a:rPr lang="de-DE" dirty="0"/>
              <a:t>X ist ein Patient; X ist ein Arzt; X ist ein </a:t>
            </a:r>
            <a:r>
              <a:rPr lang="de-DE" dirty="0" err="1"/>
              <a:t>Covid</a:t>
            </a:r>
            <a:r>
              <a:rPr lang="de-DE" dirty="0"/>
              <a:t>-Status…</a:t>
            </a:r>
          </a:p>
          <a:p>
            <a:pPr lvl="1"/>
            <a:r>
              <a:rPr lang="de-DE" dirty="0" err="1"/>
              <a:t>hasA</a:t>
            </a:r>
            <a:r>
              <a:rPr lang="de-DE" dirty="0"/>
              <a:t>-Beziehung (X = Instanz einer „Klasse“)</a:t>
            </a:r>
          </a:p>
          <a:p>
            <a:pPr lvl="2"/>
            <a:r>
              <a:rPr lang="de-DE" dirty="0"/>
              <a:t>X hat einen Nachnamen; X hat einen </a:t>
            </a:r>
            <a:r>
              <a:rPr lang="de-DE" dirty="0" err="1"/>
              <a:t>Covid</a:t>
            </a:r>
            <a:r>
              <a:rPr lang="de-DE" dirty="0"/>
              <a:t>-Status</a:t>
            </a:r>
          </a:p>
          <a:p>
            <a:pPr lvl="1"/>
            <a:r>
              <a:rPr lang="de-DE" dirty="0" err="1"/>
              <a:t>isAbleTo</a:t>
            </a:r>
            <a:r>
              <a:rPr lang="de-DE" dirty="0"/>
              <a:t>-Beziehung (X, Y = Instanzen einer „Klasse“)</a:t>
            </a:r>
          </a:p>
          <a:p>
            <a:pPr lvl="2"/>
            <a:r>
              <a:rPr lang="de-DE" dirty="0"/>
              <a:t>X kann eine Behandlung durchführen; Y kann sich behandeln lassen; X kann Y behandeln</a:t>
            </a:r>
          </a:p>
          <a:p>
            <a:pPr lvl="1"/>
            <a:r>
              <a:rPr lang="de-DE" dirty="0" err="1"/>
              <a:t>hasDate</a:t>
            </a:r>
            <a:r>
              <a:rPr lang="de-DE" dirty="0"/>
              <a:t>-Beziehung (X = Datumsinstanz, Y = Instanz einer „Klasse“)</a:t>
            </a:r>
          </a:p>
          <a:p>
            <a:pPr lvl="2"/>
            <a:r>
              <a:rPr lang="de-DE" dirty="0"/>
              <a:t>am X wurde Y geboren; am X wurde Y erfasst</a:t>
            </a:r>
          </a:p>
          <a:p>
            <a:pPr lvl="1"/>
            <a:r>
              <a:rPr lang="de-DE" dirty="0" err="1"/>
              <a:t>occuredBefore</a:t>
            </a:r>
            <a:r>
              <a:rPr lang="de-DE" dirty="0"/>
              <a:t>/</a:t>
            </a:r>
            <a:r>
              <a:rPr lang="de-DE" dirty="0" err="1"/>
              <a:t>occuredAfter</a:t>
            </a:r>
            <a:endParaRPr lang="de-DE" dirty="0"/>
          </a:p>
          <a:p>
            <a:pPr lvl="2"/>
            <a:r>
              <a:rPr lang="de-DE" dirty="0"/>
              <a:t>Status X vor Status Y („Geimpft“ vor „Infiziert“)</a:t>
            </a:r>
          </a:p>
          <a:p>
            <a:pPr lvl="2"/>
            <a:endParaRPr lang="de-DE" i="1" dirty="0"/>
          </a:p>
          <a:p>
            <a:endParaRPr lang="de-DE" i="1" dirty="0"/>
          </a:p>
        </p:txBody>
      </p:sp>
      <p:sp>
        <p:nvSpPr>
          <p:cNvPr id="3" name="Titel 2">
            <a:extLst>
              <a:ext uri="{FF2B5EF4-FFF2-40B4-BE49-F238E27FC236}">
                <a16:creationId xmlns:a16="http://schemas.microsoft.com/office/drawing/2014/main" id="{45D3F301-BECA-45E9-981B-BE0DFF07083C}"/>
              </a:ext>
            </a:extLst>
          </p:cNvPr>
          <p:cNvSpPr>
            <a:spLocks noGrp="1"/>
          </p:cNvSpPr>
          <p:nvPr>
            <p:ph type="title"/>
          </p:nvPr>
        </p:nvSpPr>
        <p:spPr/>
        <p:txBody>
          <a:bodyPr/>
          <a:lstStyle/>
          <a:p>
            <a:r>
              <a:rPr lang="de-DE" dirty="0"/>
              <a:t>SQL - Relationsschema</a:t>
            </a:r>
          </a:p>
        </p:txBody>
      </p:sp>
      <p:sp>
        <p:nvSpPr>
          <p:cNvPr id="4" name="Datumsplatzhalter 3">
            <a:extLst>
              <a:ext uri="{FF2B5EF4-FFF2-40B4-BE49-F238E27FC236}">
                <a16:creationId xmlns:a16="http://schemas.microsoft.com/office/drawing/2014/main" id="{B3266879-EC5A-4A14-AB0E-E8A32A9357EC}"/>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5" name="Textfeld 4">
            <a:extLst>
              <a:ext uri="{FF2B5EF4-FFF2-40B4-BE49-F238E27FC236}">
                <a16:creationId xmlns:a16="http://schemas.microsoft.com/office/drawing/2014/main" id="{2E3D4BF7-0F22-43F1-93A3-1D4F4F8D3596}"/>
              </a:ext>
            </a:extLst>
          </p:cNvPr>
          <p:cNvSpPr txBox="1"/>
          <p:nvPr/>
        </p:nvSpPr>
        <p:spPr>
          <a:xfrm>
            <a:off x="695400" y="5225352"/>
            <a:ext cx="8319906" cy="1077218"/>
          </a:xfrm>
          <a:prstGeom prst="rect">
            <a:avLst/>
          </a:prstGeom>
          <a:noFill/>
        </p:spPr>
        <p:txBody>
          <a:bodyPr wrap="none" rtlCol="0">
            <a:spAutoFit/>
          </a:bodyPr>
          <a:lstStyle/>
          <a:p>
            <a:r>
              <a:rPr lang="de-DE" sz="1600" dirty="0"/>
              <a:t>Ermöglicht:</a:t>
            </a:r>
          </a:p>
          <a:p>
            <a:pPr marL="742950" lvl="1" indent="-285750">
              <a:buFont typeface="Arial" panose="020B0604020202020204" pitchFamily="34" charset="0"/>
              <a:buChar char="•"/>
            </a:pPr>
            <a:r>
              <a:rPr lang="de-DE" sz="1600" dirty="0"/>
              <a:t>Datenbankgenerierung</a:t>
            </a:r>
          </a:p>
          <a:p>
            <a:pPr marL="742950" lvl="1" indent="-285750">
              <a:buFont typeface="Arial" panose="020B0604020202020204" pitchFamily="34" charset="0"/>
              <a:buChar char="•"/>
            </a:pPr>
            <a:r>
              <a:rPr lang="de-DE" sz="1600" dirty="0"/>
              <a:t>Aufgabenstellung, welche näher an einer Formulierung durch den Menschen liegt</a:t>
            </a:r>
          </a:p>
          <a:p>
            <a:endParaRPr lang="de-DE" sz="1600" dirty="0"/>
          </a:p>
        </p:txBody>
      </p:sp>
    </p:spTree>
    <p:extLst>
      <p:ext uri="{BB962C8B-B14F-4D97-AF65-F5344CB8AC3E}">
        <p14:creationId xmlns:p14="http://schemas.microsoft.com/office/powerpoint/2010/main" val="4737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bekannte Lösungsansätze wiederholt selbsttätig auf zufällig generierte Probleme anwendbar</a:t>
            </a:r>
          </a:p>
          <a:p>
            <a:r>
              <a:rPr lang="de-DE" dirty="0"/>
              <a:t>Orientierung des Schwierigkeitsgrads an individueller Leistungsfähigkeit</a:t>
            </a:r>
          </a:p>
          <a:p>
            <a:r>
              <a:rPr lang="de-DE" dirty="0"/>
              <a:t>leistungsgerechte Aufgaben für heterogene Zielgruppen</a:t>
            </a:r>
          </a:p>
          <a:p>
            <a:r>
              <a:rPr lang="de-DE" dirty="0"/>
              <a:t>hohe Problemlösungskompetenz der Studierenden </a:t>
            </a:r>
            <a:r>
              <a:rPr lang="de-DE" dirty="0">
                <a:sym typeface="Wingdings" panose="05000000000000000000" pitchFamily="2" charset="2"/>
              </a:rPr>
              <a:t> h</a:t>
            </a:r>
            <a:r>
              <a:rPr lang="de-DE" dirty="0"/>
              <a:t>öherer Studienerfolg</a:t>
            </a:r>
          </a:p>
          <a:p>
            <a:r>
              <a:rPr lang="de-DE" dirty="0"/>
              <a:t>Generierung von Online-Selbsttests und elektronischen Test- oder Probeklausuren und sofortiges automatisches und leistungsabhängiges Feedback </a:t>
            </a:r>
            <a:r>
              <a:rPr lang="de-DE" dirty="0">
                <a:sym typeface="Wingdings" panose="05000000000000000000" pitchFamily="2" charset="2"/>
              </a:rPr>
              <a:t> weniger Aufwand</a:t>
            </a:r>
            <a:endParaRPr lang="de-DE" dirty="0"/>
          </a:p>
          <a:p>
            <a:r>
              <a:rPr lang="de-DE" dirty="0"/>
              <a:t>fachlich und zeitlich unbegrenzt wiederverwendbar</a:t>
            </a:r>
          </a:p>
          <a:p>
            <a:r>
              <a:rPr lang="de-DE" dirty="0"/>
              <a:t>Generierung der Aufgaben parametrisier- und somit den Lehrinhalt aktiv mitgestaltbar</a:t>
            </a:r>
          </a:p>
          <a:p>
            <a:r>
              <a:rPr lang="de-DE" dirty="0"/>
              <a:t>Lernen mit eigener Geschwindigkeit</a:t>
            </a:r>
          </a:p>
          <a:p>
            <a:r>
              <a:rPr lang="de-DE" dirty="0"/>
              <a:t>zeitlich, räumlich und institutionell flexibel nutzbar</a:t>
            </a:r>
          </a:p>
          <a:p>
            <a:r>
              <a:rPr lang="de-DE" dirty="0"/>
              <a:t>Erweiterbarkeit um neue Aufgabentypen</a:t>
            </a:r>
          </a:p>
          <a:p>
            <a:r>
              <a:rPr lang="de-DE" dirty="0"/>
              <a:t>Vernetzung der Studierenden</a:t>
            </a:r>
          </a:p>
          <a:p>
            <a:r>
              <a:rPr lang="de-DE" dirty="0"/>
              <a:t>Feedback an/von Lehrende/n</a:t>
            </a:r>
          </a:p>
          <a:p>
            <a:r>
              <a:rPr lang="de-DE" dirty="0"/>
              <a:t>…</a:t>
            </a:r>
          </a:p>
          <a:p>
            <a:endParaRPr lang="de-DE" dirty="0"/>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Ziele“ von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p:txBody>
          <a:bodyP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4227380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0087A4-0E8D-410A-92D2-39B0001279D0}"/>
              </a:ext>
            </a:extLst>
          </p:cNvPr>
          <p:cNvSpPr>
            <a:spLocks noGrp="1"/>
          </p:cNvSpPr>
          <p:nvPr>
            <p:ph idx="1"/>
          </p:nvPr>
        </p:nvSpPr>
        <p:spPr/>
        <p:txBody>
          <a:bodyPr/>
          <a:lstStyle/>
          <a:p>
            <a:r>
              <a:rPr lang="de-DE" dirty="0"/>
              <a:t>Nutzung von Open-Source Alternativen (GPT-</a:t>
            </a:r>
            <a:r>
              <a:rPr lang="de-DE" dirty="0" err="1"/>
              <a:t>Neo</a:t>
            </a:r>
            <a:r>
              <a:rPr lang="de-DE" dirty="0"/>
              <a:t>/-J/-X)</a:t>
            </a:r>
          </a:p>
          <a:p>
            <a:endParaRPr lang="de-DE" dirty="0"/>
          </a:p>
          <a:p>
            <a:r>
              <a:rPr lang="de-DE" dirty="0"/>
              <a:t>Definition von Relationen und Erstellen von </a:t>
            </a:r>
            <a:r>
              <a:rPr lang="de-DE" dirty="0" err="1"/>
              <a:t>Beispieltupeln</a:t>
            </a:r>
            <a:r>
              <a:rPr lang="de-DE" dirty="0"/>
              <a:t> durch Lehrende/Entwickler bei Bedarf an neuen Aufgabentypen</a:t>
            </a:r>
          </a:p>
          <a:p>
            <a:endParaRPr lang="de-DE" dirty="0"/>
          </a:p>
          <a:p>
            <a:r>
              <a:rPr lang="de-DE" dirty="0"/>
              <a:t>„</a:t>
            </a:r>
            <a:r>
              <a:rPr lang="de-DE" dirty="0" err="1"/>
              <a:t>Flagging</a:t>
            </a:r>
            <a:r>
              <a:rPr lang="de-DE" dirty="0"/>
              <a:t>“ von möglicherweise inakzeptablen Tupeln während der Bearbeitung durch Studenten (integriertes Crowdsourcing)</a:t>
            </a:r>
          </a:p>
          <a:p>
            <a:endParaRPr lang="de-DE" dirty="0"/>
          </a:p>
          <a:p>
            <a:r>
              <a:rPr lang="de-DE" dirty="0"/>
              <a:t>Eröffnet domänenspezifische und von Semantik abhängige Aufgabentypen</a:t>
            </a:r>
          </a:p>
          <a:p>
            <a:pPr lvl="1"/>
            <a:r>
              <a:rPr lang="de-DE" dirty="0"/>
              <a:t>Biologie, Jura, Medizin, etc.</a:t>
            </a:r>
          </a:p>
          <a:p>
            <a:pPr lvl="1"/>
            <a:r>
              <a:rPr lang="de-DE" dirty="0"/>
              <a:t>Modellierungsaufgaben (ERM, UML, BPMN, etc.)</a:t>
            </a:r>
          </a:p>
          <a:p>
            <a:pPr lvl="1"/>
            <a:r>
              <a:rPr lang="de-DE" dirty="0"/>
              <a:t>…</a:t>
            </a:r>
          </a:p>
        </p:txBody>
      </p:sp>
      <p:sp>
        <p:nvSpPr>
          <p:cNvPr id="3" name="Titel 2">
            <a:extLst>
              <a:ext uri="{FF2B5EF4-FFF2-40B4-BE49-F238E27FC236}">
                <a16:creationId xmlns:a16="http://schemas.microsoft.com/office/drawing/2014/main" id="{0711ED57-5C65-4E39-8439-9D83A65D833B}"/>
              </a:ext>
            </a:extLst>
          </p:cNvPr>
          <p:cNvSpPr>
            <a:spLocks noGrp="1"/>
          </p:cNvSpPr>
          <p:nvPr>
            <p:ph type="title"/>
          </p:nvPr>
        </p:nvSpPr>
        <p:spPr/>
        <p:txBody>
          <a:bodyPr/>
          <a:lstStyle/>
          <a:p>
            <a:r>
              <a:rPr lang="de-DE" dirty="0"/>
              <a:t>Integration in ALADIN</a:t>
            </a:r>
          </a:p>
        </p:txBody>
      </p:sp>
      <p:sp>
        <p:nvSpPr>
          <p:cNvPr id="4" name="Datumsplatzhalter 3">
            <a:extLst>
              <a:ext uri="{FF2B5EF4-FFF2-40B4-BE49-F238E27FC236}">
                <a16:creationId xmlns:a16="http://schemas.microsoft.com/office/drawing/2014/main" id="{78FE67F9-103C-41C4-82F3-915E1B58522D}"/>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37032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C8B9C3-E068-45EE-9B57-1B7D6E4D079A}"/>
              </a:ext>
            </a:extLst>
          </p:cNvPr>
          <p:cNvSpPr>
            <a:spLocks noGrp="1"/>
          </p:cNvSpPr>
          <p:nvPr>
            <p:ph idx="1"/>
          </p:nvPr>
        </p:nvSpPr>
        <p:spPr/>
        <p:txBody>
          <a:bodyPr/>
          <a:lstStyle/>
          <a:p>
            <a:r>
              <a:rPr lang="de-DE" dirty="0"/>
              <a:t>aus ALADIN-II-Antrag:</a:t>
            </a:r>
          </a:p>
          <a:p>
            <a:pPr lvl="1"/>
            <a:r>
              <a:rPr lang="de-DE" dirty="0"/>
              <a:t>Terminierung</a:t>
            </a:r>
          </a:p>
          <a:p>
            <a:pPr lvl="1"/>
            <a:r>
              <a:rPr lang="de-DE" dirty="0" err="1"/>
              <a:t>Spatial</a:t>
            </a:r>
            <a:r>
              <a:rPr lang="de-DE" dirty="0"/>
              <a:t> SQL</a:t>
            </a:r>
          </a:p>
          <a:p>
            <a:pPr lvl="1"/>
            <a:r>
              <a:rPr lang="de-DE" dirty="0"/>
              <a:t>Netzplantechnik</a:t>
            </a:r>
          </a:p>
          <a:p>
            <a:pPr lvl="1"/>
            <a:r>
              <a:rPr lang="de-DE" dirty="0"/>
              <a:t>PERT</a:t>
            </a:r>
          </a:p>
          <a:p>
            <a:pPr lvl="1"/>
            <a:r>
              <a:rPr lang="de-DE" dirty="0"/>
              <a:t>Datenfluss-, ERM- und UML-Modellierung.</a:t>
            </a:r>
          </a:p>
          <a:p>
            <a:r>
              <a:rPr lang="de-DE" dirty="0"/>
              <a:t>aus OPALADIN-Antrag:</a:t>
            </a:r>
          </a:p>
          <a:p>
            <a:pPr lvl="1"/>
            <a:r>
              <a:rPr lang="de-DE" dirty="0"/>
              <a:t>Kodierung (Faltungscodes, </a:t>
            </a:r>
            <a:r>
              <a:rPr lang="de-DE" dirty="0" err="1"/>
              <a:t>Huffman</a:t>
            </a:r>
            <a:r>
              <a:rPr lang="de-DE" dirty="0"/>
              <a:t>)</a:t>
            </a:r>
          </a:p>
          <a:p>
            <a:pPr lvl="1"/>
            <a:r>
              <a:rPr lang="de-DE" dirty="0"/>
              <a:t>Prüfmuster / Paragraphennetzwerke für Rechtsfälle / Gesetze</a:t>
            </a:r>
          </a:p>
          <a:p>
            <a:pPr lvl="1"/>
            <a:r>
              <a:rPr lang="de-DE" dirty="0"/>
              <a:t>Chemische Strukturformeln von Molekülverbindungen</a:t>
            </a:r>
          </a:p>
          <a:p>
            <a:pPr lvl="1"/>
            <a:r>
              <a:rPr lang="de-DE" dirty="0"/>
              <a:t>Euler-</a:t>
            </a:r>
            <a:r>
              <a:rPr lang="de-DE" dirty="0" err="1"/>
              <a:t>Tonnetze</a:t>
            </a:r>
            <a:r>
              <a:rPr lang="de-DE" dirty="0"/>
              <a:t>/PLR-Regeln in der Musiktheorie</a:t>
            </a:r>
          </a:p>
        </p:txBody>
      </p:sp>
      <p:sp>
        <p:nvSpPr>
          <p:cNvPr id="5" name="Titel 4">
            <a:extLst>
              <a:ext uri="{FF2B5EF4-FFF2-40B4-BE49-F238E27FC236}">
                <a16:creationId xmlns:a16="http://schemas.microsoft.com/office/drawing/2014/main" id="{268CA301-CFB8-4E8A-9A86-869F6288CA66}"/>
              </a:ext>
            </a:extLst>
          </p:cNvPr>
          <p:cNvSpPr>
            <a:spLocks noGrp="1"/>
          </p:cNvSpPr>
          <p:nvPr>
            <p:ph type="title"/>
          </p:nvPr>
        </p:nvSpPr>
        <p:spPr/>
        <p:txBody>
          <a:bodyPr/>
          <a:lstStyle/>
          <a:p>
            <a:r>
              <a:rPr lang="de-DE" dirty="0"/>
              <a:t>Ausblick I: neue Aufgabentypen</a:t>
            </a:r>
          </a:p>
        </p:txBody>
      </p:sp>
      <p:sp>
        <p:nvSpPr>
          <p:cNvPr id="4" name="Datumsplatzhalter 3">
            <a:extLst>
              <a:ext uri="{FF2B5EF4-FFF2-40B4-BE49-F238E27FC236}">
                <a16:creationId xmlns:a16="http://schemas.microsoft.com/office/drawing/2014/main" id="{A95DD468-86AB-4F52-8D24-5AE8480595E9}"/>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1877641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fachlich/inhaltlich</a:t>
            </a:r>
          </a:p>
          <a:p>
            <a:pPr lvl="1"/>
            <a:r>
              <a:rPr lang="de-DE" dirty="0"/>
              <a:t>„Generalisierung“ der Aufgabentypen</a:t>
            </a:r>
          </a:p>
          <a:p>
            <a:pPr lvl="1"/>
            <a:r>
              <a:rPr lang="de-DE" dirty="0"/>
              <a:t>„programmierfreie“ Erstellung neuer Aufgabentypen</a:t>
            </a:r>
          </a:p>
          <a:p>
            <a:pPr lvl="1"/>
            <a:r>
              <a:rPr lang="de-DE" dirty="0"/>
              <a:t>statistische Auswertungen zu Nutzerverhalten und Aufgabenbearbeitung</a:t>
            </a:r>
          </a:p>
          <a:p>
            <a:r>
              <a:rPr lang="de-DE" dirty="0"/>
              <a:t>technisch:</a:t>
            </a:r>
          </a:p>
          <a:p>
            <a:pPr lvl="1"/>
            <a:r>
              <a:rPr lang="de-DE" dirty="0"/>
              <a:t>„von der Syntaktik zur Semantik“ …</a:t>
            </a:r>
          </a:p>
          <a:p>
            <a:pPr lvl="1"/>
            <a:r>
              <a:rPr lang="de-DE" dirty="0"/>
              <a:t>Integration in OPAL (und ONYX)</a:t>
            </a:r>
          </a:p>
          <a:p>
            <a:pPr lvl="1"/>
            <a:r>
              <a:rPr lang="de-DE" dirty="0"/>
              <a:t>Technische Umsetzung mittels LTI-Schnittstelle und </a:t>
            </a:r>
            <a:r>
              <a:rPr lang="de-DE" dirty="0" err="1"/>
              <a:t>Shibboleth</a:t>
            </a:r>
            <a:r>
              <a:rPr lang="de-DE" dirty="0"/>
              <a:t>-Nutzer</a:t>
            </a:r>
          </a:p>
          <a:p>
            <a:pPr lvl="1"/>
            <a:r>
              <a:rPr lang="de-DE" dirty="0"/>
              <a:t>Einbettung in OPAL-Kurse als Abschluss der jeweiligen Lektionen</a:t>
            </a:r>
          </a:p>
          <a:p>
            <a:pPr lvl="1"/>
            <a:r>
              <a:rPr lang="de-DE" dirty="0"/>
              <a:t>Eigenständige Nutzung ermöglichen (bspw. analog zu LAVA-Kursen)</a:t>
            </a:r>
          </a:p>
          <a:p>
            <a:pPr lvl="1"/>
            <a:r>
              <a:rPr lang="de-DE" dirty="0"/>
              <a:t>Hochschulübergreifende Nutzung</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Ausblick II: ALADIN </a:t>
            </a:r>
            <a:r>
              <a:rPr lang="de-DE" dirty="0" err="1"/>
              <a:t>goes</a:t>
            </a:r>
            <a:r>
              <a:rPr lang="de-DE" dirty="0"/>
              <a:t> OPAL (OPALADIN)</a:t>
            </a:r>
          </a:p>
        </p:txBody>
      </p:sp>
      <p:sp>
        <p:nvSpPr>
          <p:cNvPr id="4" name="Datumsplatzhalter 1">
            <a:extLst>
              <a:ext uri="{FF2B5EF4-FFF2-40B4-BE49-F238E27FC236}">
                <a16:creationId xmlns:a16="http://schemas.microsoft.com/office/drawing/2014/main" id="{4BDEF1B6-5604-4852-856A-C903B8470E4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92823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die Aufmerksamkeit!</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Fragen &amp; Diskussion</a:t>
            </a:r>
          </a:p>
        </p:txBody>
      </p:sp>
      <p:sp>
        <p:nvSpPr>
          <p:cNvPr id="4" name="Datumsplatzhalter 1">
            <a:extLst>
              <a:ext uri="{FF2B5EF4-FFF2-40B4-BE49-F238E27FC236}">
                <a16:creationId xmlns:a16="http://schemas.microsoft.com/office/drawing/2014/main" id="{74CC8990-7CDD-4036-8A59-E4CC764EC632}"/>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336520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unterstützte Aufgabentypen:</a:t>
            </a:r>
          </a:p>
          <a:p>
            <a:pPr lvl="1"/>
            <a:r>
              <a:rPr lang="de-DE" dirty="0"/>
              <a:t>Stücklistenauflösung mittels dreier, unterschiedlicher Verfahren</a:t>
            </a:r>
          </a:p>
          <a:p>
            <a:pPr lvl="1"/>
            <a:r>
              <a:rPr lang="de-DE" b="1" dirty="0"/>
              <a:t>SQL-Abfragen</a:t>
            </a:r>
          </a:p>
          <a:p>
            <a:pPr lvl="1"/>
            <a:r>
              <a:rPr lang="de-DE" dirty="0"/>
              <a:t>Geostatistische Interpolationsverfahren (Inverse </a:t>
            </a:r>
            <a:r>
              <a:rPr lang="de-DE" dirty="0" err="1"/>
              <a:t>Distanzwichtung</a:t>
            </a:r>
            <a:r>
              <a:rPr lang="de-DE" dirty="0"/>
              <a:t>)</a:t>
            </a:r>
          </a:p>
          <a:p>
            <a:pPr lvl="1"/>
            <a:r>
              <a:rPr lang="de-DE" dirty="0" err="1"/>
              <a:t>Shortest</a:t>
            </a:r>
            <a:r>
              <a:rPr lang="de-DE" dirty="0"/>
              <a:t>-Path-Algorithmen (Dijkstra)</a:t>
            </a:r>
          </a:p>
          <a:p>
            <a:r>
              <a:rPr lang="de-DE" dirty="0"/>
              <a:t>Aufzeichnung, Wiedergabe und Fortführung von Lösungsversuchen</a:t>
            </a:r>
          </a:p>
          <a:p>
            <a:r>
              <a:rPr lang="de-DE" dirty="0"/>
              <a:t>zum großen Teil deklarative Erstellung neuer Aufgabentypen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Derzeitiger Leistungsumfang von ALADIN</a:t>
            </a:r>
          </a:p>
        </p:txBody>
      </p:sp>
      <p:sp>
        <p:nvSpPr>
          <p:cNvPr id="4" name="Datumsplatzhalter 1">
            <a:extLst>
              <a:ext uri="{FF2B5EF4-FFF2-40B4-BE49-F238E27FC236}">
                <a16:creationId xmlns:a16="http://schemas.microsoft.com/office/drawing/2014/main" id="{8661A981-511C-4779-A162-0799C925ADE6}"/>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11.03.2023</a:t>
            </a:fld>
            <a:endParaRPr lang="de-DE" dirty="0"/>
          </a:p>
        </p:txBody>
      </p:sp>
    </p:spTree>
    <p:extLst>
      <p:ext uri="{BB962C8B-B14F-4D97-AF65-F5344CB8AC3E}">
        <p14:creationId xmlns:p14="http://schemas.microsoft.com/office/powerpoint/2010/main" val="32977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C558A0-6B04-4BE2-A5CD-1E37A2DB83E3}"/>
              </a:ext>
            </a:extLst>
          </p:cNvPr>
          <p:cNvSpPr>
            <a:spLocks noGrp="1"/>
          </p:cNvSpPr>
          <p:nvPr>
            <p:ph type="title"/>
          </p:nvPr>
        </p:nvSpPr>
        <p:spPr/>
        <p:txBody>
          <a:bodyPr/>
          <a:lstStyle/>
          <a:p>
            <a:r>
              <a:rPr lang="de-DE" dirty="0"/>
              <a:t>Lernen und Lehren mit und ohne ALADIN</a:t>
            </a:r>
          </a:p>
        </p:txBody>
      </p:sp>
      <p:sp>
        <p:nvSpPr>
          <p:cNvPr id="4" name="Datumsplatzhalter 3">
            <a:extLst>
              <a:ext uri="{FF2B5EF4-FFF2-40B4-BE49-F238E27FC236}">
                <a16:creationId xmlns:a16="http://schemas.microsoft.com/office/drawing/2014/main" id="{D1569940-0D50-41AC-BB06-5C7E10BE6061}"/>
              </a:ext>
            </a:extLst>
          </p:cNvPr>
          <p:cNvSpPr>
            <a:spLocks noGrp="1"/>
          </p:cNvSpPr>
          <p:nvPr>
            <p:ph type="dt" sz="half" idx="2"/>
          </p:nvPr>
        </p:nvSpPr>
        <p:spPr/>
        <p:txBody>
          <a:bodyPr/>
          <a:lstStyle/>
          <a:p>
            <a:fld id="{5CF54E03-4885-4408-875D-CF4E4825484C}" type="datetime1">
              <a:rPr lang="de-DE" smtClean="0"/>
              <a:pPr/>
              <a:t>11.03.2023</a:t>
            </a:fld>
            <a:endParaRPr lang="de-DE" dirty="0"/>
          </a:p>
        </p:txBody>
      </p:sp>
      <p:sp>
        <p:nvSpPr>
          <p:cNvPr id="14" name="Textfeld 13">
            <a:extLst>
              <a:ext uri="{FF2B5EF4-FFF2-40B4-BE49-F238E27FC236}">
                <a16:creationId xmlns:a16="http://schemas.microsoft.com/office/drawing/2014/main" id="{E668E3F5-FB11-4C53-A13C-AA0399D93547}"/>
              </a:ext>
            </a:extLst>
          </p:cNvPr>
          <p:cNvSpPr txBox="1"/>
          <p:nvPr/>
        </p:nvSpPr>
        <p:spPr>
          <a:xfrm>
            <a:off x="1634224" y="1391298"/>
            <a:ext cx="2538131" cy="400110"/>
          </a:xfrm>
          <a:prstGeom prst="rect">
            <a:avLst/>
          </a:prstGeom>
          <a:noFill/>
        </p:spPr>
        <p:txBody>
          <a:bodyPr wrap="none" rtlCol="0">
            <a:spAutoFit/>
          </a:bodyPr>
          <a:lstStyle/>
          <a:p>
            <a:r>
              <a:rPr lang="de-DE" sz="2000" dirty="0"/>
              <a:t>Ablauf ohne ALADIN</a:t>
            </a:r>
          </a:p>
        </p:txBody>
      </p:sp>
      <p:sp>
        <p:nvSpPr>
          <p:cNvPr id="15" name="Textfeld 14">
            <a:extLst>
              <a:ext uri="{FF2B5EF4-FFF2-40B4-BE49-F238E27FC236}">
                <a16:creationId xmlns:a16="http://schemas.microsoft.com/office/drawing/2014/main" id="{7A2146FF-18BE-442A-9186-638F0820DFCF}"/>
              </a:ext>
            </a:extLst>
          </p:cNvPr>
          <p:cNvSpPr txBox="1"/>
          <p:nvPr/>
        </p:nvSpPr>
        <p:spPr>
          <a:xfrm>
            <a:off x="7698986" y="1390132"/>
            <a:ext cx="2308902" cy="400110"/>
          </a:xfrm>
          <a:prstGeom prst="rect">
            <a:avLst/>
          </a:prstGeom>
          <a:noFill/>
        </p:spPr>
        <p:txBody>
          <a:bodyPr wrap="none" rtlCol="0">
            <a:spAutoFit/>
          </a:bodyPr>
          <a:lstStyle/>
          <a:p>
            <a:r>
              <a:rPr lang="de-DE" sz="2000" dirty="0"/>
              <a:t>Ablauf mit ALADIN</a:t>
            </a:r>
          </a:p>
        </p:txBody>
      </p:sp>
      <p:pic>
        <p:nvPicPr>
          <p:cNvPr id="3" name="Grafik 2">
            <a:extLst>
              <a:ext uri="{FF2B5EF4-FFF2-40B4-BE49-F238E27FC236}">
                <a16:creationId xmlns:a16="http://schemas.microsoft.com/office/drawing/2014/main" id="{600E67C7-063A-4777-9C60-7EF29AEF696F}"/>
              </a:ext>
            </a:extLst>
          </p:cNvPr>
          <p:cNvPicPr>
            <a:picLocks noChangeAspect="1"/>
          </p:cNvPicPr>
          <p:nvPr/>
        </p:nvPicPr>
        <p:blipFill>
          <a:blip r:embed="rId3"/>
          <a:stretch>
            <a:fillRect/>
          </a:stretch>
        </p:blipFill>
        <p:spPr>
          <a:xfrm>
            <a:off x="1012576" y="3007444"/>
            <a:ext cx="3781425" cy="1952625"/>
          </a:xfrm>
          <a:prstGeom prst="rect">
            <a:avLst/>
          </a:prstGeom>
        </p:spPr>
      </p:pic>
      <p:pic>
        <p:nvPicPr>
          <p:cNvPr id="7" name="Grafik 6">
            <a:extLst>
              <a:ext uri="{FF2B5EF4-FFF2-40B4-BE49-F238E27FC236}">
                <a16:creationId xmlns:a16="http://schemas.microsoft.com/office/drawing/2014/main" id="{61438C60-9BC9-4704-877E-B562AFFA486F}"/>
              </a:ext>
            </a:extLst>
          </p:cNvPr>
          <p:cNvPicPr>
            <a:picLocks noChangeAspect="1"/>
          </p:cNvPicPr>
          <p:nvPr/>
        </p:nvPicPr>
        <p:blipFill>
          <a:blip r:embed="rId4"/>
          <a:stretch>
            <a:fillRect/>
          </a:stretch>
        </p:blipFill>
        <p:spPr>
          <a:xfrm>
            <a:off x="5662812" y="1916831"/>
            <a:ext cx="5572125" cy="4133850"/>
          </a:xfrm>
          <a:prstGeom prst="rect">
            <a:avLst/>
          </a:prstGeom>
        </p:spPr>
      </p:pic>
    </p:spTree>
    <p:extLst>
      <p:ext uri="{BB962C8B-B14F-4D97-AF65-F5344CB8AC3E}">
        <p14:creationId xmlns:p14="http://schemas.microsoft.com/office/powerpoint/2010/main" val="16493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Backend</a:t>
              </a: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3" name="Geschweifte Klammer rechts 22">
            <a:extLst>
              <a:ext uri="{FF2B5EF4-FFF2-40B4-BE49-F238E27FC236}">
                <a16:creationId xmlns:a16="http://schemas.microsoft.com/office/drawing/2014/main" id="{BE76A2B2-CA2C-4E11-A4A5-8C03386EFC8D}"/>
              </a:ext>
            </a:extLst>
          </p:cNvPr>
          <p:cNvSpPr/>
          <p:nvPr/>
        </p:nvSpPr>
        <p:spPr bwMode="auto">
          <a:xfrm>
            <a:off x="2993053" y="1831937"/>
            <a:ext cx="157487" cy="14786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4" name="Textfeld 23">
            <a:extLst>
              <a:ext uri="{FF2B5EF4-FFF2-40B4-BE49-F238E27FC236}">
                <a16:creationId xmlns:a16="http://schemas.microsoft.com/office/drawing/2014/main" id="{65B1DE01-4E64-49D4-A799-56D51512A532}"/>
              </a:ext>
            </a:extLst>
          </p:cNvPr>
          <p:cNvSpPr txBox="1"/>
          <p:nvPr/>
        </p:nvSpPr>
        <p:spPr>
          <a:xfrm>
            <a:off x="3238535" y="2278887"/>
            <a:ext cx="2464136" cy="584775"/>
          </a:xfrm>
          <a:prstGeom prst="rect">
            <a:avLst/>
          </a:prstGeom>
          <a:noFill/>
        </p:spPr>
        <p:txBody>
          <a:bodyPr wrap="none" rtlCol="0">
            <a:spAutoFit/>
          </a:bodyPr>
          <a:lstStyle/>
          <a:p>
            <a:r>
              <a:rPr lang="de-DE" sz="1600" dirty="0"/>
              <a:t>Deklarativ konfigurierbar </a:t>
            </a:r>
          </a:p>
          <a:p>
            <a:r>
              <a:rPr lang="de-DE" sz="1600" dirty="0"/>
              <a:t>im JSON-Format</a:t>
            </a:r>
          </a:p>
        </p:txBody>
      </p:sp>
      <p:pic>
        <p:nvPicPr>
          <p:cNvPr id="11" name="Grafik 10">
            <a:extLst>
              <a:ext uri="{FF2B5EF4-FFF2-40B4-BE49-F238E27FC236}">
                <a16:creationId xmlns:a16="http://schemas.microsoft.com/office/drawing/2014/main" id="{AE22627F-CD59-47D7-B539-2CE3C2B75CEF}"/>
              </a:ext>
            </a:extLst>
          </p:cNvPr>
          <p:cNvPicPr>
            <a:picLocks noChangeAspect="1"/>
          </p:cNvPicPr>
          <p:nvPr/>
        </p:nvPicPr>
        <p:blipFill>
          <a:blip r:embed="rId3"/>
          <a:stretch>
            <a:fillRect/>
          </a:stretch>
        </p:blipFill>
        <p:spPr>
          <a:xfrm>
            <a:off x="5790666" y="2053689"/>
            <a:ext cx="6096472" cy="3816424"/>
          </a:xfrm>
          <a:prstGeom prst="rect">
            <a:avLst/>
          </a:prstGeom>
        </p:spPr>
      </p:pic>
    </p:spTree>
    <p:extLst>
      <p:ext uri="{BB962C8B-B14F-4D97-AF65-F5344CB8AC3E}">
        <p14:creationId xmlns:p14="http://schemas.microsoft.com/office/powerpoint/2010/main" val="6046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026" name="Picture 2" descr="https://miro.medium.com/max/700/0*Z4BWPeaDXOob_qFs.png">
            <a:extLst>
              <a:ext uri="{FF2B5EF4-FFF2-40B4-BE49-F238E27FC236}">
                <a16:creationId xmlns:a16="http://schemas.microsoft.com/office/drawing/2014/main" id="{3FDB44A3-CD39-40E4-9328-18D819B38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9" t="10060" r="10417" b="8832"/>
          <a:stretch/>
        </p:blipFill>
        <p:spPr bwMode="auto">
          <a:xfrm>
            <a:off x="8872711" y="1150496"/>
            <a:ext cx="2982690" cy="285706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uppieren 58">
            <a:extLst>
              <a:ext uri="{FF2B5EF4-FFF2-40B4-BE49-F238E27FC236}">
                <a16:creationId xmlns:a16="http://schemas.microsoft.com/office/drawing/2014/main" id="{70B86625-67B5-4CC2-AC49-3742C79575EC}"/>
              </a:ext>
            </a:extLst>
          </p:cNvPr>
          <p:cNvGrpSpPr/>
          <p:nvPr/>
        </p:nvGrpSpPr>
        <p:grpSpPr>
          <a:xfrm>
            <a:off x="3342600" y="1142862"/>
            <a:ext cx="5112568" cy="2049094"/>
            <a:chOff x="744818" y="3804918"/>
            <a:chExt cx="5112568" cy="2049094"/>
          </a:xfrm>
        </p:grpSpPr>
        <p:grpSp>
          <p:nvGrpSpPr>
            <p:cNvPr id="45" name="Gruppieren 44">
              <a:extLst>
                <a:ext uri="{FF2B5EF4-FFF2-40B4-BE49-F238E27FC236}">
                  <a16:creationId xmlns:a16="http://schemas.microsoft.com/office/drawing/2014/main" id="{7397DB0B-1442-45D3-8771-55C9C21AFA81}"/>
                </a:ext>
              </a:extLst>
            </p:cNvPr>
            <p:cNvGrpSpPr/>
            <p:nvPr/>
          </p:nvGrpSpPr>
          <p:grpSpPr>
            <a:xfrm>
              <a:off x="744818" y="3804918"/>
              <a:ext cx="5112568" cy="2049094"/>
              <a:chOff x="6231788" y="947858"/>
              <a:chExt cx="5112568" cy="2049094"/>
            </a:xfrm>
          </p:grpSpPr>
          <p:sp>
            <p:nvSpPr>
              <p:cNvPr id="18" name="Rechteck: abgerundete Ecken 17">
                <a:extLst>
                  <a:ext uri="{FF2B5EF4-FFF2-40B4-BE49-F238E27FC236}">
                    <a16:creationId xmlns:a16="http://schemas.microsoft.com/office/drawing/2014/main" id="{A378E979-0D48-4312-9BA4-D2ECD58512CD}"/>
                  </a:ext>
                </a:extLst>
              </p:cNvPr>
              <p:cNvSpPr/>
              <p:nvPr/>
            </p:nvSpPr>
            <p:spPr bwMode="auto">
              <a:xfrm>
                <a:off x="6231788" y="947858"/>
                <a:ext cx="5112568" cy="2049094"/>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Oberfläche</a:t>
                </a:r>
                <a:endParaRPr kumimoji="0" lang="de-DE" sz="2800" b="0" i="0" u="none" strike="noStrike" cap="none" normalizeH="0" baseline="0" dirty="0">
                  <a:ln>
                    <a:noFill/>
                  </a:ln>
                  <a:solidFill>
                    <a:schemeClr val="tx1"/>
                  </a:solidFill>
                  <a:effectLst/>
                  <a:latin typeface="Arial" charset="0"/>
                </a:endParaRPr>
              </a:p>
            </p:txBody>
          </p:sp>
          <p:sp>
            <p:nvSpPr>
              <p:cNvPr id="27" name="Rechteck 26">
                <a:extLst>
                  <a:ext uri="{FF2B5EF4-FFF2-40B4-BE49-F238E27FC236}">
                    <a16:creationId xmlns:a16="http://schemas.microsoft.com/office/drawing/2014/main" id="{A67E1605-00FC-418C-A066-319C7BC88A9C}"/>
                  </a:ext>
                </a:extLst>
              </p:cNvPr>
              <p:cNvSpPr/>
              <p:nvPr/>
            </p:nvSpPr>
            <p:spPr bwMode="auto">
              <a:xfrm>
                <a:off x="6749325"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8" name="Rechteck 27">
                <a:extLst>
                  <a:ext uri="{FF2B5EF4-FFF2-40B4-BE49-F238E27FC236}">
                    <a16:creationId xmlns:a16="http://schemas.microsoft.com/office/drawing/2014/main" id="{7B5218D8-D3BF-4F5F-A423-3DDB51CE72B4}"/>
                  </a:ext>
                </a:extLst>
              </p:cNvPr>
              <p:cNvSpPr/>
              <p:nvPr/>
            </p:nvSpPr>
            <p:spPr bwMode="auto">
              <a:xfrm>
                <a:off x="9067062"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1" name="Rechteck 30">
                <a:extLst>
                  <a:ext uri="{FF2B5EF4-FFF2-40B4-BE49-F238E27FC236}">
                    <a16:creationId xmlns:a16="http://schemas.microsoft.com/office/drawing/2014/main" id="{D484EBBF-6E3C-46FD-9A36-CD43748238A4}"/>
                  </a:ext>
                </a:extLst>
              </p:cNvPr>
              <p:cNvSpPr/>
              <p:nvPr/>
            </p:nvSpPr>
            <p:spPr bwMode="auto">
              <a:xfrm>
                <a:off x="10125739" y="1943515"/>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2" name="Rechteck 31">
                <a:extLst>
                  <a:ext uri="{FF2B5EF4-FFF2-40B4-BE49-F238E27FC236}">
                    <a16:creationId xmlns:a16="http://schemas.microsoft.com/office/drawing/2014/main" id="{102D4B7D-388E-46C8-9141-080190B3EAE1}"/>
                  </a:ext>
                </a:extLst>
              </p:cNvPr>
              <p:cNvSpPr/>
              <p:nvPr/>
            </p:nvSpPr>
            <p:spPr bwMode="auto">
              <a:xfrm>
                <a:off x="7551343" y="2108814"/>
                <a:ext cx="532236"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5" name="Rechteck 34">
                <a:extLst>
                  <a:ext uri="{FF2B5EF4-FFF2-40B4-BE49-F238E27FC236}">
                    <a16:creationId xmlns:a16="http://schemas.microsoft.com/office/drawing/2014/main" id="{9B77EF7B-D779-41F0-8C3F-E0238A49C76E}"/>
                  </a:ext>
                </a:extLst>
              </p:cNvPr>
              <p:cNvSpPr/>
              <p:nvPr/>
            </p:nvSpPr>
            <p:spPr bwMode="auto">
              <a:xfrm>
                <a:off x="9341602" y="1939450"/>
                <a:ext cx="618679" cy="64405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6" name="Rechteck 35">
                <a:extLst>
                  <a:ext uri="{FF2B5EF4-FFF2-40B4-BE49-F238E27FC236}">
                    <a16:creationId xmlns:a16="http://schemas.microsoft.com/office/drawing/2014/main" id="{4940EB3C-3A17-4B90-9A55-2B9844EF8DCC}"/>
                  </a:ext>
                </a:extLst>
              </p:cNvPr>
              <p:cNvSpPr/>
              <p:nvPr/>
            </p:nvSpPr>
            <p:spPr bwMode="auto">
              <a:xfrm>
                <a:off x="7082108" y="2107936"/>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7" name="Rechteck 36">
                <a:extLst>
                  <a:ext uri="{FF2B5EF4-FFF2-40B4-BE49-F238E27FC236}">
                    <a16:creationId xmlns:a16="http://schemas.microsoft.com/office/drawing/2014/main" id="{715C4540-B92F-4DB1-92F6-F1E00998832E}"/>
                  </a:ext>
                </a:extLst>
              </p:cNvPr>
              <p:cNvSpPr/>
              <p:nvPr/>
            </p:nvSpPr>
            <p:spPr bwMode="auto">
              <a:xfrm>
                <a:off x="10125738" y="2297787"/>
                <a:ext cx="578773"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9" name="Gerade Verbindung mit Pfeil 38">
                <a:extLst>
                  <a:ext uri="{FF2B5EF4-FFF2-40B4-BE49-F238E27FC236}">
                    <a16:creationId xmlns:a16="http://schemas.microsoft.com/office/drawing/2014/main" id="{F7F2250E-5F38-40C7-9C53-9107F0CA2064}"/>
                  </a:ext>
                </a:extLst>
              </p:cNvPr>
              <p:cNvCxnSpPr>
                <a:cxnSpLocks/>
              </p:cNvCxnSpPr>
              <p:nvPr/>
            </p:nvCxnSpPr>
            <p:spPr bwMode="auto">
              <a:xfrm>
                <a:off x="8549526" y="1988840"/>
                <a:ext cx="517536" cy="0"/>
              </a:xfrm>
              <a:prstGeom prst="straightConnector1">
                <a:avLst/>
              </a:prstGeom>
              <a:solidFill>
                <a:schemeClr val="accent1"/>
              </a:solidFill>
              <a:ln w="9525" cap="flat" cmpd="sng" algn="ctr">
                <a:solidFill>
                  <a:schemeClr val="accent5">
                    <a:lumMod val="50000"/>
                  </a:schemeClr>
                </a:solidFill>
                <a:prstDash val="solid"/>
                <a:round/>
                <a:headEnd type="none" w="med" len="med"/>
                <a:tailEnd type="triangle"/>
              </a:ln>
              <a:effectLst/>
            </p:spPr>
          </p:cxnSp>
          <p:cxnSp>
            <p:nvCxnSpPr>
              <p:cNvPr id="42" name="Gerade Verbindung mit Pfeil 41">
                <a:extLst>
                  <a:ext uri="{FF2B5EF4-FFF2-40B4-BE49-F238E27FC236}">
                    <a16:creationId xmlns:a16="http://schemas.microsoft.com/office/drawing/2014/main" id="{58365F37-8AC8-42AE-BF2F-A71C272E8D20}"/>
                  </a:ext>
                </a:extLst>
              </p:cNvPr>
              <p:cNvCxnSpPr>
                <a:cxnSpLocks/>
              </p:cNvCxnSpPr>
              <p:nvPr/>
            </p:nvCxnSpPr>
            <p:spPr bwMode="auto">
              <a:xfrm rot="10800000">
                <a:off x="8549526" y="2506878"/>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43" name="Textfeld 42">
                <a:extLst>
                  <a:ext uri="{FF2B5EF4-FFF2-40B4-BE49-F238E27FC236}">
                    <a16:creationId xmlns:a16="http://schemas.microsoft.com/office/drawing/2014/main" id="{60632333-160C-4A96-BA23-975F3E72ED9C}"/>
                  </a:ext>
                </a:extLst>
              </p:cNvPr>
              <p:cNvSpPr txBox="1"/>
              <p:nvPr/>
            </p:nvSpPr>
            <p:spPr>
              <a:xfrm>
                <a:off x="6296649" y="1908759"/>
                <a:ext cx="441146" cy="400110"/>
              </a:xfrm>
              <a:prstGeom prst="rect">
                <a:avLst/>
              </a:prstGeom>
              <a:noFill/>
            </p:spPr>
            <p:txBody>
              <a:bodyPr wrap="none" rtlCol="0">
                <a:spAutoFit/>
              </a:bodyPr>
              <a:lstStyle/>
              <a:p>
                <a:r>
                  <a:rPr lang="de-DE" sz="2000" dirty="0"/>
                  <a:t>…</a:t>
                </a:r>
              </a:p>
            </p:txBody>
          </p:sp>
          <p:sp>
            <p:nvSpPr>
              <p:cNvPr id="44" name="Textfeld 43">
                <a:extLst>
                  <a:ext uri="{FF2B5EF4-FFF2-40B4-BE49-F238E27FC236}">
                    <a16:creationId xmlns:a16="http://schemas.microsoft.com/office/drawing/2014/main" id="{76A3B477-ACCA-42E9-8A7F-41A0004CF030}"/>
                  </a:ext>
                </a:extLst>
              </p:cNvPr>
              <p:cNvSpPr txBox="1"/>
              <p:nvPr/>
            </p:nvSpPr>
            <p:spPr>
              <a:xfrm>
                <a:off x="10867262" y="1947247"/>
                <a:ext cx="441146" cy="400110"/>
              </a:xfrm>
              <a:prstGeom prst="rect">
                <a:avLst/>
              </a:prstGeom>
              <a:noFill/>
            </p:spPr>
            <p:txBody>
              <a:bodyPr wrap="none" rtlCol="0">
                <a:spAutoFit/>
              </a:bodyPr>
              <a:lstStyle/>
              <a:p>
                <a:r>
                  <a:rPr lang="de-DE" sz="2000" dirty="0"/>
                  <a:t>…</a:t>
                </a:r>
              </a:p>
            </p:txBody>
          </p:sp>
        </p:grpSp>
        <p:sp>
          <p:nvSpPr>
            <p:cNvPr id="47" name="Rechteck 46">
              <a:extLst>
                <a:ext uri="{FF2B5EF4-FFF2-40B4-BE49-F238E27FC236}">
                  <a16:creationId xmlns:a16="http://schemas.microsoft.com/office/drawing/2014/main" id="{578A8D9C-7476-4463-8D41-2CCDF154D030}"/>
                </a:ext>
              </a:extLst>
            </p:cNvPr>
            <p:cNvSpPr/>
            <p:nvPr/>
          </p:nvSpPr>
          <p:spPr bwMode="auto">
            <a:xfrm>
              <a:off x="1627986" y="5013887"/>
              <a:ext cx="213695"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49" name="Rechteck 48">
              <a:extLst>
                <a:ext uri="{FF2B5EF4-FFF2-40B4-BE49-F238E27FC236}">
                  <a16:creationId xmlns:a16="http://schemas.microsoft.com/office/drawing/2014/main" id="{8FF23D19-1A71-455D-8134-E2D1AC714C66}"/>
                </a:ext>
              </a:extLst>
            </p:cNvPr>
            <p:cNvSpPr/>
            <p:nvPr/>
          </p:nvSpPr>
          <p:spPr bwMode="auto">
            <a:xfrm>
              <a:off x="2122264" y="5013887"/>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0" name="Rechteck 49">
              <a:extLst>
                <a:ext uri="{FF2B5EF4-FFF2-40B4-BE49-F238E27FC236}">
                  <a16:creationId xmlns:a16="http://schemas.microsoft.com/office/drawing/2014/main" id="{7BD2B00E-A7B4-4C9E-9B00-51B18280551D}"/>
                </a:ext>
              </a:extLst>
            </p:cNvPr>
            <p:cNvSpPr/>
            <p:nvPr/>
          </p:nvSpPr>
          <p:spPr bwMode="auto">
            <a:xfrm>
              <a:off x="1671276" y="5050834"/>
              <a:ext cx="121424" cy="343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3" name="Rechteck 52">
              <a:extLst>
                <a:ext uri="{FF2B5EF4-FFF2-40B4-BE49-F238E27FC236}">
                  <a16:creationId xmlns:a16="http://schemas.microsoft.com/office/drawing/2014/main" id="{735D7FD1-4161-45E7-B112-9EAA7C664D2A}"/>
                </a:ext>
              </a:extLst>
            </p:cNvPr>
            <p:cNvSpPr/>
            <p:nvPr/>
          </p:nvSpPr>
          <p:spPr bwMode="auto">
            <a:xfrm>
              <a:off x="3935760" y="4884820"/>
              <a:ext cx="475211" cy="488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4" name="Rechteck 53">
              <a:extLst>
                <a:ext uri="{FF2B5EF4-FFF2-40B4-BE49-F238E27FC236}">
                  <a16:creationId xmlns:a16="http://schemas.microsoft.com/office/drawing/2014/main" id="{D35C54AB-196E-443F-8DAA-303B8DB6D598}"/>
                </a:ext>
              </a:extLst>
            </p:cNvPr>
            <p:cNvSpPr/>
            <p:nvPr/>
          </p:nvSpPr>
          <p:spPr bwMode="auto">
            <a:xfrm>
              <a:off x="2357338" y="5013176"/>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5" name="Rechteck 54">
              <a:extLst>
                <a:ext uri="{FF2B5EF4-FFF2-40B4-BE49-F238E27FC236}">
                  <a16:creationId xmlns:a16="http://schemas.microsoft.com/office/drawing/2014/main" id="{DE7BBD3C-10A4-4053-82A1-07399A5E79F3}"/>
                </a:ext>
              </a:extLst>
            </p:cNvPr>
            <p:cNvSpPr/>
            <p:nvPr/>
          </p:nvSpPr>
          <p:spPr bwMode="auto">
            <a:xfrm flipH="1">
              <a:off x="3986148" y="4959680"/>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4096B44A-6F15-4363-BFCF-B7F4A67F62C0}"/>
                </a:ext>
              </a:extLst>
            </p:cNvPr>
            <p:cNvSpPr/>
            <p:nvPr/>
          </p:nvSpPr>
          <p:spPr bwMode="auto">
            <a:xfrm flipH="1">
              <a:off x="3988718" y="5175704"/>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8" name="Rechteck 57">
              <a:extLst>
                <a:ext uri="{FF2B5EF4-FFF2-40B4-BE49-F238E27FC236}">
                  <a16:creationId xmlns:a16="http://schemas.microsoft.com/office/drawing/2014/main" id="{72B7DF7E-F6AD-4DC6-8727-BD4C53784E2B}"/>
                </a:ext>
              </a:extLst>
            </p:cNvPr>
            <p:cNvSpPr/>
            <p:nvPr/>
          </p:nvSpPr>
          <p:spPr bwMode="auto">
            <a:xfrm>
              <a:off x="4706535" y="5196218"/>
              <a:ext cx="462886" cy="20424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cxnSp>
        <p:nvCxnSpPr>
          <p:cNvPr id="46" name="Gerade Verbindung mit Pfeil 45">
            <a:extLst>
              <a:ext uri="{FF2B5EF4-FFF2-40B4-BE49-F238E27FC236}">
                <a16:creationId xmlns:a16="http://schemas.microsoft.com/office/drawing/2014/main" id="{E5042F54-02BC-4249-B5F3-EC52922CF1A0}"/>
              </a:ext>
            </a:extLst>
          </p:cNvPr>
          <p:cNvCxnSpPr>
            <a:cxnSpLocks/>
          </p:cNvCxnSpPr>
          <p:nvPr/>
        </p:nvCxnSpPr>
        <p:spPr bwMode="auto">
          <a:xfrm>
            <a:off x="5660338" y="2182769"/>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 name="Textfeld 1">
            <a:extLst>
              <a:ext uri="{FF2B5EF4-FFF2-40B4-BE49-F238E27FC236}">
                <a16:creationId xmlns:a16="http://schemas.microsoft.com/office/drawing/2014/main" id="{1C5FD8B9-6FC5-426D-A97C-3151840C3C0C}"/>
              </a:ext>
            </a:extLst>
          </p:cNvPr>
          <p:cNvSpPr txBox="1"/>
          <p:nvPr/>
        </p:nvSpPr>
        <p:spPr>
          <a:xfrm>
            <a:off x="7978074" y="4296372"/>
            <a:ext cx="3885118" cy="2031325"/>
          </a:xfrm>
          <a:prstGeom prst="rect">
            <a:avLst/>
          </a:prstGeom>
          <a:noFill/>
        </p:spPr>
        <p:txBody>
          <a:bodyPr wrap="square" rtlCol="0">
            <a:spAutoFit/>
          </a:bodyPr>
          <a:lstStyle/>
          <a:p>
            <a:pPr marL="457200" indent="-457200">
              <a:buFont typeface="Arial" panose="020B0604020202020204" pitchFamily="34" charset="0"/>
              <a:buChar char="•"/>
            </a:pPr>
            <a:r>
              <a:rPr lang="de-DE" sz="1400" dirty="0"/>
              <a:t>Möglichkeiten:</a:t>
            </a:r>
          </a:p>
          <a:p>
            <a:pPr marL="914400" lvl="1" indent="-457200">
              <a:buFont typeface="Arial" panose="020B0604020202020204" pitchFamily="34" charset="0"/>
              <a:buChar char="•"/>
            </a:pPr>
            <a:r>
              <a:rPr lang="de-DE" sz="1400" dirty="0"/>
              <a:t>„Atomare“ Fehlerbehandlung und Lösungshilfe</a:t>
            </a:r>
          </a:p>
          <a:p>
            <a:pPr marL="914400" lvl="1" indent="-457200">
              <a:buFont typeface="Arial" panose="020B0604020202020204" pitchFamily="34" charset="0"/>
              <a:buChar char="•"/>
            </a:pPr>
            <a:r>
              <a:rPr lang="de-DE" sz="1400" dirty="0"/>
              <a:t>Aufzeichnung aller Interaktionen</a:t>
            </a:r>
          </a:p>
          <a:p>
            <a:pPr marL="914400" lvl="1" indent="-457200">
              <a:buFont typeface="Arial" panose="020B0604020202020204" pitchFamily="34" charset="0"/>
              <a:buChar char="•"/>
            </a:pPr>
            <a:r>
              <a:rPr lang="de-DE" sz="1400" dirty="0"/>
              <a:t>Abspielen aller Interaktionen</a:t>
            </a:r>
          </a:p>
          <a:p>
            <a:pPr marL="914400" lvl="1" indent="-457200">
              <a:buFont typeface="Arial" panose="020B0604020202020204" pitchFamily="34" charset="0"/>
              <a:buChar char="•"/>
            </a:pPr>
            <a:r>
              <a:rPr lang="de-DE" sz="1400" dirty="0"/>
              <a:t>Wiedereinstieg an beliebiger Stelle</a:t>
            </a:r>
          </a:p>
          <a:p>
            <a:pPr marL="914400" lvl="1" indent="-457200">
              <a:buFont typeface="Arial" panose="020B0604020202020204" pitchFamily="34" charset="0"/>
              <a:buChar char="•"/>
            </a:pPr>
            <a:r>
              <a:rPr lang="de-DE" sz="1400" dirty="0"/>
              <a:t>Vervollständigung des Lösungsversuchs als neue Aufzeichnung</a:t>
            </a:r>
          </a:p>
        </p:txBody>
      </p:sp>
      <p:pic>
        <p:nvPicPr>
          <p:cNvPr id="40" name="Grafik 39">
            <a:extLst>
              <a:ext uri="{FF2B5EF4-FFF2-40B4-BE49-F238E27FC236}">
                <a16:creationId xmlns:a16="http://schemas.microsoft.com/office/drawing/2014/main" id="{D9C5BD5F-B36D-471A-9A0A-6644206CD0D3}"/>
              </a:ext>
            </a:extLst>
          </p:cNvPr>
          <p:cNvPicPr>
            <a:picLocks noChangeAspect="1"/>
          </p:cNvPicPr>
          <p:nvPr/>
        </p:nvPicPr>
        <p:blipFill>
          <a:blip r:embed="rId4"/>
          <a:stretch>
            <a:fillRect/>
          </a:stretch>
        </p:blipFill>
        <p:spPr>
          <a:xfrm>
            <a:off x="4512437" y="3978635"/>
            <a:ext cx="3282098" cy="2270754"/>
          </a:xfrm>
          <a:prstGeom prst="rect">
            <a:avLst/>
          </a:prstGeom>
        </p:spPr>
      </p:pic>
      <p:pic>
        <p:nvPicPr>
          <p:cNvPr id="6" name="Grafik 5">
            <a:extLst>
              <a:ext uri="{FF2B5EF4-FFF2-40B4-BE49-F238E27FC236}">
                <a16:creationId xmlns:a16="http://schemas.microsoft.com/office/drawing/2014/main" id="{7C6B3195-BD44-49B1-B608-E20F2FFB7B40}"/>
              </a:ext>
            </a:extLst>
          </p:cNvPr>
          <p:cNvPicPr>
            <a:picLocks noChangeAspect="1"/>
          </p:cNvPicPr>
          <p:nvPr/>
        </p:nvPicPr>
        <p:blipFill>
          <a:blip r:embed="rId5"/>
          <a:stretch>
            <a:fillRect/>
          </a:stretch>
        </p:blipFill>
        <p:spPr>
          <a:xfrm>
            <a:off x="174222" y="3978636"/>
            <a:ext cx="4259267" cy="2270754"/>
          </a:xfrm>
          <a:prstGeom prst="rect">
            <a:avLst/>
          </a:prstGeom>
        </p:spPr>
      </p:pic>
    </p:spTree>
    <p:extLst>
      <p:ext uri="{BB962C8B-B14F-4D97-AF65-F5344CB8AC3E}">
        <p14:creationId xmlns:p14="http://schemas.microsoft.com/office/powerpoint/2010/main" val="18650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b="2528"/>
          <a:stretch/>
        </p:blipFill>
        <p:spPr bwMode="auto">
          <a:xfrm>
            <a:off x="6533794" y="2204864"/>
            <a:ext cx="510682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333993" y="3643099"/>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06002" y="3715107"/>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78010" y="3787115"/>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5377111" y="262086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732" y="816175"/>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6977555" y="1338892"/>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8757796" y="1916832"/>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766041" y="3322987"/>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6462841" y="3996481"/>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563" y="5018332"/>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8774051" y="4814760"/>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7273960" y="5470609"/>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649816" y="5245705"/>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5225096"/>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765877" y="5567600"/>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376295" y="5567600"/>
            <a:ext cx="1332416" cy="246221"/>
          </a:xfrm>
          <a:prstGeom prst="rect">
            <a:avLst/>
          </a:prstGeom>
          <a:noFill/>
        </p:spPr>
        <p:txBody>
          <a:bodyPr wrap="none" rtlCol="0">
            <a:spAutoFit/>
          </a:bodyPr>
          <a:lstStyle/>
          <a:p>
            <a:pPr algn="ctr"/>
            <a:r>
              <a:rPr lang="de-DE" sz="1000" i="1" dirty="0"/>
              <a:t>Validierungsfunktion</a:t>
            </a:r>
          </a:p>
        </p:txBody>
      </p:sp>
      <p:sp>
        <p:nvSpPr>
          <p:cNvPr id="2" name="Rechteck 1">
            <a:extLst>
              <a:ext uri="{FF2B5EF4-FFF2-40B4-BE49-F238E27FC236}">
                <a16:creationId xmlns:a16="http://schemas.microsoft.com/office/drawing/2014/main" id="{08A55C36-4899-4EA6-B775-6B444E37903C}"/>
              </a:ext>
            </a:extLst>
          </p:cNvPr>
          <p:cNvSpPr/>
          <p:nvPr/>
        </p:nvSpPr>
        <p:spPr bwMode="auto">
          <a:xfrm>
            <a:off x="765876" y="5090340"/>
            <a:ext cx="8648239" cy="1218980"/>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9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11.03.2023</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r="39424" b="2528"/>
          <a:stretch/>
        </p:blipFill>
        <p:spPr bwMode="auto">
          <a:xfrm>
            <a:off x="5738812" y="1253501"/>
            <a:ext cx="309349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450585" y="1244495"/>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22594" y="1316503"/>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94602" y="1388511"/>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6384078" y="240569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761" y="112935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3939574" y="2313733"/>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5222610" y="1741608"/>
            <a:ext cx="4251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953987" y="1741608"/>
            <a:ext cx="34894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8977376" y="2495126"/>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4451" y="1244495"/>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10707364" y="1797932"/>
            <a:ext cx="3772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11084639" y="2446004"/>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140792" y="3201287"/>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96" y="4941168"/>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4006494" y="5968274"/>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827480" y="4138470"/>
            <a:ext cx="1332416" cy="246221"/>
          </a:xfrm>
          <a:prstGeom prst="rect">
            <a:avLst/>
          </a:prstGeom>
          <a:noFill/>
        </p:spPr>
        <p:txBody>
          <a:bodyPr wrap="none" rtlCol="0">
            <a:spAutoFit/>
          </a:bodyPr>
          <a:lstStyle/>
          <a:p>
            <a:pPr algn="ctr"/>
            <a:r>
              <a:rPr lang="de-DE" sz="1000" i="1" dirty="0"/>
              <a:t>Validierungsfunktion</a:t>
            </a:r>
          </a:p>
        </p:txBody>
      </p:sp>
      <p:pic>
        <p:nvPicPr>
          <p:cNvPr id="3074" name="Picture 2" descr="Free Data Input icon | Data Input icons PNG, ICO or ICNS">
            <a:extLst>
              <a:ext uri="{FF2B5EF4-FFF2-40B4-BE49-F238E27FC236}">
                <a16:creationId xmlns:a16="http://schemas.microsoft.com/office/drawing/2014/main" id="{C2D52BA4-5D39-4FEF-BCCF-00BBADB4BC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48" t="34273" r="20791" b="19106"/>
          <a:stretch/>
        </p:blipFill>
        <p:spPr bwMode="auto">
          <a:xfrm>
            <a:off x="1127448" y="3645024"/>
            <a:ext cx="1236299" cy="962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feld 39">
            <a:extLst>
              <a:ext uri="{FF2B5EF4-FFF2-40B4-BE49-F238E27FC236}">
                <a16:creationId xmlns:a16="http://schemas.microsoft.com/office/drawing/2014/main" id="{6EF6050C-2D07-42BA-8E99-BFEF6E8D8F2D}"/>
              </a:ext>
            </a:extLst>
          </p:cNvPr>
          <p:cNvSpPr txBox="1"/>
          <p:nvPr/>
        </p:nvSpPr>
        <p:spPr>
          <a:xfrm>
            <a:off x="1263667" y="4621690"/>
            <a:ext cx="1013419" cy="246221"/>
          </a:xfrm>
          <a:prstGeom prst="rect">
            <a:avLst/>
          </a:prstGeom>
          <a:noFill/>
        </p:spPr>
        <p:txBody>
          <a:bodyPr wrap="none" rtlCol="0">
            <a:spAutoFit/>
          </a:bodyPr>
          <a:lstStyle/>
          <a:p>
            <a:pPr algn="ctr"/>
            <a:r>
              <a:rPr lang="de-DE" sz="1000" i="1" dirty="0"/>
              <a:t>Nutzereingabe</a:t>
            </a:r>
          </a:p>
        </p:txBody>
      </p:sp>
      <p:sp>
        <p:nvSpPr>
          <p:cNvPr id="41" name="Rechteck 40">
            <a:extLst>
              <a:ext uri="{FF2B5EF4-FFF2-40B4-BE49-F238E27FC236}">
                <a16:creationId xmlns:a16="http://schemas.microsoft.com/office/drawing/2014/main" id="{7679D5C5-D5C5-4689-A5E7-3663727809FE}"/>
              </a:ext>
            </a:extLst>
          </p:cNvPr>
          <p:cNvSpPr/>
          <p:nvPr/>
        </p:nvSpPr>
        <p:spPr bwMode="auto">
          <a:xfrm rot="5400000">
            <a:off x="1847165" y="3181855"/>
            <a:ext cx="5323987" cy="1218980"/>
          </a:xfrm>
          <a:prstGeom prst="rect">
            <a:avLst/>
          </a:prstGeom>
          <a:noFill/>
          <a:ln w="952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3" name="Verbinder: gekrümmt 22">
            <a:extLst>
              <a:ext uri="{FF2B5EF4-FFF2-40B4-BE49-F238E27FC236}">
                <a16:creationId xmlns:a16="http://schemas.microsoft.com/office/drawing/2014/main" id="{20F74B51-9DC8-4DB0-B3FE-0DDBB20A8670}"/>
              </a:ext>
            </a:extLst>
          </p:cNvPr>
          <p:cNvCxnSpPr>
            <a:stCxn id="3074" idx="3"/>
            <a:endCxn id="1028" idx="1"/>
          </p:cNvCxnSpPr>
          <p:nvPr/>
        </p:nvCxnSpPr>
        <p:spPr bwMode="auto">
          <a:xfrm flipV="1">
            <a:off x="2363747" y="1705415"/>
            <a:ext cx="1612014" cy="242103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5" name="Verbinder: gekrümmt 24">
            <a:extLst>
              <a:ext uri="{FF2B5EF4-FFF2-40B4-BE49-F238E27FC236}">
                <a16:creationId xmlns:a16="http://schemas.microsoft.com/office/drawing/2014/main" id="{A5798680-5546-43C0-8A17-6F1A0C6F6A57}"/>
              </a:ext>
            </a:extLst>
          </p:cNvPr>
          <p:cNvCxnSpPr>
            <a:cxnSpLocks/>
            <a:stCxn id="3074" idx="3"/>
            <a:endCxn id="1034" idx="1"/>
          </p:cNvCxnSpPr>
          <p:nvPr/>
        </p:nvCxnSpPr>
        <p:spPr bwMode="auto">
          <a:xfrm flipV="1">
            <a:off x="2363747" y="3672412"/>
            <a:ext cx="1777045" cy="45404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4" name="Verbinder: gekrümmt 33">
            <a:extLst>
              <a:ext uri="{FF2B5EF4-FFF2-40B4-BE49-F238E27FC236}">
                <a16:creationId xmlns:a16="http://schemas.microsoft.com/office/drawing/2014/main" id="{3B3E8E5C-D1F8-459C-9760-FD1F0F9B8A9A}"/>
              </a:ext>
            </a:extLst>
          </p:cNvPr>
          <p:cNvCxnSpPr>
            <a:stCxn id="3074" idx="3"/>
            <a:endCxn id="1036" idx="1"/>
          </p:cNvCxnSpPr>
          <p:nvPr/>
        </p:nvCxnSpPr>
        <p:spPr bwMode="auto">
          <a:xfrm>
            <a:off x="2363747" y="4126454"/>
            <a:ext cx="1706649" cy="1296143"/>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060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41" grpId="0" animBg="1"/>
    </p:bldLst>
  </p:timing>
</p:sld>
</file>

<file path=ppt/theme/theme1.xml><?xml version="1.0" encoding="utf-8"?>
<a:theme xmlns:a="http://schemas.openxmlformats.org/drawingml/2006/main" name="Powerpoint_Vorlage">
  <a:themeElements>
    <a:clrScheme name="Benutzerdefiniert 1">
      <a:dk1>
        <a:srgbClr val="000000"/>
      </a:dk1>
      <a:lt1>
        <a:srgbClr val="FFFFFF"/>
      </a:lt1>
      <a:dk2>
        <a:srgbClr val="0000FF"/>
      </a:dk2>
      <a:lt2>
        <a:srgbClr val="FFFF00"/>
      </a:lt2>
      <a:accent1>
        <a:srgbClr val="F99B1C"/>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Powerpoint_Vorl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lnDef>
  </a:objectDefaults>
  <a:extraClrSchemeLst>
    <a:extraClrScheme>
      <a:clrScheme name="Powerpoint_Vorla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Vorl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Vorla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Vorla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Vorla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Vorla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Vorla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25FA15-0317-4D8B-843F-83A7F4B53AF5}">
  <we:reference id="wa104038830" version="1.0.0.3" store="de-DE"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3570</Words>
  <Application>Microsoft Office PowerPoint</Application>
  <PresentationFormat>Breitbild</PresentationFormat>
  <Paragraphs>1094</Paragraphs>
  <Slides>33</Slides>
  <Notes>23</Notes>
  <HiddenSlides>9</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33</vt:i4>
      </vt:variant>
    </vt:vector>
  </HeadingPairs>
  <TitlesOfParts>
    <vt:vector size="36" baseType="lpstr">
      <vt:lpstr>Arial</vt:lpstr>
      <vt:lpstr>Calibri</vt:lpstr>
      <vt:lpstr>Powerpoint_Vorlage</vt:lpstr>
      <vt:lpstr>PowerPoint-Präsentation</vt:lpstr>
      <vt:lpstr>„(Didaktische) Herausforderung“ vor ALADIN</vt:lpstr>
      <vt:lpstr>„(Didaktische) Ziele“ von ALADIN</vt:lpstr>
      <vt:lpstr>Derzeitiger Leistungsumfang von ALADIN</vt:lpstr>
      <vt:lpstr>Lernen und Lehren mit und ohne ALADIN</vt:lpstr>
      <vt:lpstr>Hinter den Kulissen von ALADIN</vt:lpstr>
      <vt:lpstr>Hinter den Kulissen von ALADIN</vt:lpstr>
      <vt:lpstr>Hinter den Kulissen von ALADIN</vt:lpstr>
      <vt:lpstr>Hinter den Kulissen von ALADIN</vt:lpstr>
      <vt:lpstr>Algorithmus zur Generierung von SQL-Statements</vt:lpstr>
      <vt:lpstr>Limitation auf semantischer Ebene</vt:lpstr>
      <vt:lpstr>Limitation auf semantischer Ebene</vt:lpstr>
      <vt:lpstr>Limitation auf semantischer Ebene</vt:lpstr>
      <vt:lpstr>Limitation auf semantischer Ebene</vt:lpstr>
      <vt:lpstr>Limitation auf semantischer Ebene</vt:lpstr>
      <vt:lpstr>Projektion mittels Semantischer Netze / Wissensdatenbanken</vt:lpstr>
      <vt:lpstr>Von der Syntaktik zur Semantik</vt:lpstr>
      <vt:lpstr>Projektion mittels Semantischer Netze / Wissensdatenbanken</vt:lpstr>
      <vt:lpstr>Angepasster Algorithmus zur Generierung von SQL-Statements</vt:lpstr>
      <vt:lpstr>Angepasster Algorithmus zur Generierung von SQL-Statements</vt:lpstr>
      <vt:lpstr>PowerPoint-Präsentation</vt:lpstr>
      <vt:lpstr>PowerPoint-Präsentation</vt:lpstr>
      <vt:lpstr>Frei zugängliche Wissensdatenbanken</vt:lpstr>
      <vt:lpstr>Dynamische Erzeugung von Wissensdatenbanken</vt:lpstr>
      <vt:lpstr>Dynamische Erzeugung von Wissensdatenbanken</vt:lpstr>
      <vt:lpstr>Exkurs: Generative Sprachmodelle</vt:lpstr>
      <vt:lpstr>Exkurs: Generative Sprachmodelle</vt:lpstr>
      <vt:lpstr>Beispiel: Symbolic Knowledge Distillation [2]</vt:lpstr>
      <vt:lpstr>SQL - Relationsschema</vt:lpstr>
      <vt:lpstr>Integration in ALADIN</vt:lpstr>
      <vt:lpstr>Ausblick I: neue Aufgabentypen</vt:lpstr>
      <vt:lpstr>Ausblick II: ALADIN goes OPAL (OPALADIN)</vt:lpstr>
      <vt:lpstr>Fragen &amp; Diskussion</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Folienüberschrift 1</dc:title>
  <dc:subject>testthema</dc:subject>
  <dc:creator>niehues</dc:creator>
  <cp:lastModifiedBy>Paul Christ</cp:lastModifiedBy>
  <cp:revision>878</cp:revision>
  <cp:lastPrinted>2011-09-28T10:49:02Z</cp:lastPrinted>
  <dcterms:created xsi:type="dcterms:W3CDTF">2011-12-19T14:51:39Z</dcterms:created>
  <dcterms:modified xsi:type="dcterms:W3CDTF">2023-03-11T22:54:45Z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earbeiter">
    <vt:lpwstr>H. Mustermann</vt:lpwstr>
  </property>
</Properties>
</file>